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31"/>
  </p:notesMasterIdLst>
  <p:handoutMasterIdLst>
    <p:handoutMasterId r:id="rId32"/>
  </p:handoutMasterIdLst>
  <p:sldIdLst>
    <p:sldId id="256" r:id="rId5"/>
    <p:sldId id="274" r:id="rId6"/>
    <p:sldId id="304" r:id="rId7"/>
    <p:sldId id="2126986878" r:id="rId8"/>
    <p:sldId id="306" r:id="rId9"/>
    <p:sldId id="2126986864" r:id="rId10"/>
    <p:sldId id="259" r:id="rId11"/>
    <p:sldId id="516" r:id="rId12"/>
    <p:sldId id="2126986865" r:id="rId13"/>
    <p:sldId id="280" r:id="rId14"/>
    <p:sldId id="270" r:id="rId15"/>
    <p:sldId id="2126986614" r:id="rId16"/>
    <p:sldId id="297" r:id="rId17"/>
    <p:sldId id="2126986866" r:id="rId18"/>
    <p:sldId id="2126986867" r:id="rId19"/>
    <p:sldId id="2126986868" r:id="rId20"/>
    <p:sldId id="2126986869" r:id="rId21"/>
    <p:sldId id="2126986870" r:id="rId22"/>
    <p:sldId id="271" r:id="rId23"/>
    <p:sldId id="2126986871" r:id="rId24"/>
    <p:sldId id="2126986872" r:id="rId25"/>
    <p:sldId id="2126986875" r:id="rId26"/>
    <p:sldId id="2126986873" r:id="rId27"/>
    <p:sldId id="2126986874" r:id="rId28"/>
    <p:sldId id="2126986877" r:id="rId29"/>
    <p:sldId id="278" r:id="rId30"/>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sar Daniel Mendoza Cano" initials="CDMC" lastIdx="1" clrIdx="0">
    <p:extLst>
      <p:ext uri="{19B8F6BF-5375-455C-9EA6-DF929625EA0E}">
        <p15:presenceInfo xmlns:p15="http://schemas.microsoft.com/office/powerpoint/2012/main" userId="Cesar Daniel Mendoza Ca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1"/>
    <a:srgbClr val="BC955C"/>
    <a:srgbClr val="CCFFCC"/>
    <a:srgbClr val="DC5147"/>
    <a:srgbClr val="E88004"/>
    <a:srgbClr val="98989A"/>
    <a:srgbClr val="203864"/>
    <a:srgbClr val="2E5297"/>
    <a:srgbClr val="3C8997"/>
    <a:srgbClr val="64C2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9928BA-A985-420C-AAAD-BE0DADED0215}" v="1" dt="2022-10-19T17:51:23.06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8"/>
    <p:restoredTop sz="96357" autoAdjust="0"/>
  </p:normalViewPr>
  <p:slideViewPr>
    <p:cSldViewPr snapToGrid="0" snapToObjects="1">
      <p:cViewPr varScale="1">
        <p:scale>
          <a:sx n="82" d="100"/>
          <a:sy n="82" d="100"/>
        </p:scale>
        <p:origin x="979" y="58"/>
      </p:cViewPr>
      <p:guideLst/>
    </p:cSldViewPr>
  </p:slideViewPr>
  <p:notesTextViewPr>
    <p:cViewPr>
      <p:scale>
        <a:sx n="1" d="1"/>
        <a:sy n="1" d="1"/>
      </p:scale>
      <p:origin x="0" y="0"/>
    </p:cViewPr>
  </p:notesTextViewPr>
  <p:notesViewPr>
    <p:cSldViewPr snapToGrid="0" snapToObjects="1" showGuides="1">
      <p:cViewPr varScale="1">
        <p:scale>
          <a:sx n="125" d="100"/>
          <a:sy n="125" d="100"/>
        </p:scale>
        <p:origin x="499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C0CE811-7C2D-F844-9DD9-06FE25A952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5F0AC5DC-840F-094B-9787-7ED89B8FFD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7F472E-32D3-1040-9594-D5C05922CC64}" type="datetimeFigureOut">
              <a:rPr lang="es-MX" smtClean="0"/>
              <a:t>25/10/2022</a:t>
            </a:fld>
            <a:endParaRPr lang="es-MX"/>
          </a:p>
        </p:txBody>
      </p:sp>
      <p:sp>
        <p:nvSpPr>
          <p:cNvPr id="4" name="Marcador de pie de página 3">
            <a:extLst>
              <a:ext uri="{FF2B5EF4-FFF2-40B4-BE49-F238E27FC236}">
                <a16:creationId xmlns:a16="http://schemas.microsoft.com/office/drawing/2014/main" id="{ACEE4673-F376-8F42-9956-B8BC13F059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1C36CACB-3491-9D40-BBCA-8232D19272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64A89A-E33F-C142-B5A8-917914C18239}" type="slidenum">
              <a:rPr lang="es-MX" smtClean="0"/>
              <a:t>‹Nº›</a:t>
            </a:fld>
            <a:endParaRPr lang="es-MX"/>
          </a:p>
        </p:txBody>
      </p:sp>
    </p:spTree>
    <p:extLst>
      <p:ext uri="{BB962C8B-B14F-4D97-AF65-F5344CB8AC3E}">
        <p14:creationId xmlns:p14="http://schemas.microsoft.com/office/powerpoint/2010/main" val="125894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B430CE-6940-B44E-B34C-A99121B9F50D}" type="datetimeFigureOut">
              <a:rPr lang="es-ES_tradnl" smtClean="0"/>
              <a:t>25/10/2022</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2818A-99D7-BB4E-9D2C-CA0BAB29205F}" type="slidenum">
              <a:rPr lang="es-ES_tradnl" smtClean="0"/>
              <a:t>‹Nº›</a:t>
            </a:fld>
            <a:endParaRPr lang="es-ES_tradnl"/>
          </a:p>
        </p:txBody>
      </p:sp>
    </p:spTree>
    <p:extLst>
      <p:ext uri="{BB962C8B-B14F-4D97-AF65-F5344CB8AC3E}">
        <p14:creationId xmlns:p14="http://schemas.microsoft.com/office/powerpoint/2010/main" val="206482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EC2818A-99D7-BB4E-9D2C-CA0BAB29205F}" type="slidenum">
              <a:rPr lang="es-ES_tradnl" smtClean="0"/>
              <a:t>2</a:t>
            </a:fld>
            <a:endParaRPr lang="es-ES_tradnl"/>
          </a:p>
        </p:txBody>
      </p:sp>
    </p:spTree>
    <p:extLst>
      <p:ext uri="{BB962C8B-B14F-4D97-AF65-F5344CB8AC3E}">
        <p14:creationId xmlns:p14="http://schemas.microsoft.com/office/powerpoint/2010/main" val="4068647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42EDB8F8-95D1-C34B-BBC5-35FA7A66FFF4}"/>
              </a:ext>
            </a:extLst>
          </p:cNvPr>
          <p:cNvGrpSpPr/>
          <p:nvPr userDrawn="1"/>
        </p:nvGrpSpPr>
        <p:grpSpPr>
          <a:xfrm>
            <a:off x="2289781" y="4710841"/>
            <a:ext cx="7612438" cy="115754"/>
            <a:chOff x="2203692" y="4424336"/>
            <a:chExt cx="7612438" cy="115754"/>
          </a:xfrm>
        </p:grpSpPr>
        <p:cxnSp>
          <p:nvCxnSpPr>
            <p:cNvPr id="5" name="Conector recto 4">
              <a:extLst>
                <a:ext uri="{FF2B5EF4-FFF2-40B4-BE49-F238E27FC236}">
                  <a16:creationId xmlns:a16="http://schemas.microsoft.com/office/drawing/2014/main" id="{6FC38AC4-E6B8-7F41-BF71-9167079128A2}"/>
                </a:ext>
              </a:extLst>
            </p:cNvPr>
            <p:cNvCxnSpPr/>
            <p:nvPr/>
          </p:nvCxnSpPr>
          <p:spPr>
            <a:xfrm>
              <a:off x="2261569" y="4482213"/>
              <a:ext cx="7524605" cy="0"/>
            </a:xfrm>
            <a:prstGeom prst="line">
              <a:avLst/>
            </a:prstGeom>
            <a:ln w="9525"/>
          </p:spPr>
          <p:style>
            <a:lnRef idx="2">
              <a:schemeClr val="accent2"/>
            </a:lnRef>
            <a:fillRef idx="0">
              <a:schemeClr val="accent2"/>
            </a:fillRef>
            <a:effectRef idx="1">
              <a:schemeClr val="accent2"/>
            </a:effectRef>
            <a:fontRef idx="minor">
              <a:schemeClr val="tx1"/>
            </a:fontRef>
          </p:style>
        </p:cxnSp>
        <p:sp>
          <p:nvSpPr>
            <p:cNvPr id="6" name="Elipse 5">
              <a:extLst>
                <a:ext uri="{FF2B5EF4-FFF2-40B4-BE49-F238E27FC236}">
                  <a16:creationId xmlns:a16="http://schemas.microsoft.com/office/drawing/2014/main" id="{6B9B60F5-B851-D145-9781-3E33024D4E30}"/>
                </a:ext>
              </a:extLst>
            </p:cNvPr>
            <p:cNvSpPr/>
            <p:nvPr/>
          </p:nvSpPr>
          <p:spPr>
            <a:xfrm>
              <a:off x="2203692" y="4424336"/>
              <a:ext cx="115754" cy="1157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Elipse 6">
              <a:extLst>
                <a:ext uri="{FF2B5EF4-FFF2-40B4-BE49-F238E27FC236}">
                  <a16:creationId xmlns:a16="http://schemas.microsoft.com/office/drawing/2014/main" id="{8EDE65CE-9C3C-804C-B7BC-3D9220C614AA}"/>
                </a:ext>
              </a:extLst>
            </p:cNvPr>
            <p:cNvSpPr/>
            <p:nvPr/>
          </p:nvSpPr>
          <p:spPr>
            <a:xfrm>
              <a:off x="9700376" y="4424336"/>
              <a:ext cx="115754" cy="1157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Tree>
    <p:extLst>
      <p:ext uri="{BB962C8B-B14F-4D97-AF65-F5344CB8AC3E}">
        <p14:creationId xmlns:p14="http://schemas.microsoft.com/office/powerpoint/2010/main" val="325870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er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CEF3C22-EDBA-EF49-B6D6-8BCF25282D07}"/>
              </a:ext>
            </a:extLst>
          </p:cNvPr>
          <p:cNvSpPr txBox="1"/>
          <p:nvPr userDrawn="1"/>
        </p:nvSpPr>
        <p:spPr>
          <a:xfrm>
            <a:off x="1788868" y="5119430"/>
            <a:ext cx="1701108" cy="307777"/>
          </a:xfrm>
          <a:prstGeom prst="rect">
            <a:avLst/>
          </a:prstGeom>
          <a:noFill/>
        </p:spPr>
        <p:txBody>
          <a:bodyPr wrap="none" rtlCol="0">
            <a:spAutoFit/>
          </a:bodyPr>
          <a:lstStyle/>
          <a:p>
            <a:pPr algn="ctr"/>
            <a:r>
              <a:rPr lang="es-ES_tradnl" sz="1400" dirty="0">
                <a:solidFill>
                  <a:srgbClr val="E79C1E"/>
                </a:solidFill>
                <a:latin typeface="Montserrat Medium" charset="0"/>
                <a:ea typeface="Montserrat Medium" charset="0"/>
                <a:cs typeface="Montserrat Medium" charset="0"/>
              </a:rPr>
              <a:t>@</a:t>
            </a:r>
            <a:r>
              <a:rPr lang="es-ES_tradnl" sz="1400" dirty="0" err="1">
                <a:solidFill>
                  <a:srgbClr val="E79C1E"/>
                </a:solidFill>
                <a:latin typeface="Montserrat Medium" charset="0"/>
                <a:ea typeface="Montserrat Medium" charset="0"/>
                <a:cs typeface="Montserrat Medium" charset="0"/>
              </a:rPr>
              <a:t>CenaceMexico</a:t>
            </a:r>
            <a:endParaRPr lang="es-ES_tradnl" sz="1400" dirty="0">
              <a:solidFill>
                <a:srgbClr val="E79C1E"/>
              </a:solidFill>
              <a:latin typeface="Montserrat Medium" charset="0"/>
              <a:ea typeface="Montserrat Medium" charset="0"/>
              <a:cs typeface="Montserrat Medium" charset="0"/>
            </a:endParaRPr>
          </a:p>
        </p:txBody>
      </p:sp>
      <p:sp>
        <p:nvSpPr>
          <p:cNvPr id="8" name="CuadroTexto 7">
            <a:extLst>
              <a:ext uri="{FF2B5EF4-FFF2-40B4-BE49-F238E27FC236}">
                <a16:creationId xmlns:a16="http://schemas.microsoft.com/office/drawing/2014/main" id="{0BC8372A-BFD5-A04B-A5B1-C57CB5551C2E}"/>
              </a:ext>
            </a:extLst>
          </p:cNvPr>
          <p:cNvSpPr txBox="1"/>
          <p:nvPr userDrawn="1"/>
        </p:nvSpPr>
        <p:spPr>
          <a:xfrm>
            <a:off x="4167674" y="5127934"/>
            <a:ext cx="1563249" cy="307777"/>
          </a:xfrm>
          <a:prstGeom prst="rect">
            <a:avLst/>
          </a:prstGeom>
          <a:noFill/>
        </p:spPr>
        <p:txBody>
          <a:bodyPr wrap="none" rtlCol="0">
            <a:spAutoFit/>
          </a:bodyPr>
          <a:lstStyle/>
          <a:p>
            <a:pPr algn="ctr"/>
            <a:r>
              <a:rPr lang="es-ES_tradnl" sz="1400" dirty="0" err="1">
                <a:solidFill>
                  <a:srgbClr val="E79C1E"/>
                </a:solidFill>
                <a:latin typeface="Montserrat Medium" charset="0"/>
                <a:ea typeface="Montserrat Medium" charset="0"/>
                <a:cs typeface="Montserrat Medium" charset="0"/>
              </a:rPr>
              <a:t>Cenace</a:t>
            </a:r>
            <a:r>
              <a:rPr lang="es-ES_tradnl" sz="1400" dirty="0">
                <a:solidFill>
                  <a:srgbClr val="E79C1E"/>
                </a:solidFill>
                <a:latin typeface="Montserrat Medium" charset="0"/>
                <a:ea typeface="Montserrat Medium" charset="0"/>
                <a:cs typeface="Montserrat Medium" charset="0"/>
              </a:rPr>
              <a:t> México</a:t>
            </a:r>
          </a:p>
        </p:txBody>
      </p:sp>
      <p:sp>
        <p:nvSpPr>
          <p:cNvPr id="9" name="CuadroTexto 8">
            <a:extLst>
              <a:ext uri="{FF2B5EF4-FFF2-40B4-BE49-F238E27FC236}">
                <a16:creationId xmlns:a16="http://schemas.microsoft.com/office/drawing/2014/main" id="{8632BCC7-A6A9-D046-B37B-61374E391508}"/>
              </a:ext>
            </a:extLst>
          </p:cNvPr>
          <p:cNvSpPr txBox="1"/>
          <p:nvPr userDrawn="1"/>
        </p:nvSpPr>
        <p:spPr>
          <a:xfrm>
            <a:off x="6451874" y="5127860"/>
            <a:ext cx="1505541" cy="307777"/>
          </a:xfrm>
          <a:prstGeom prst="rect">
            <a:avLst/>
          </a:prstGeom>
          <a:noFill/>
        </p:spPr>
        <p:txBody>
          <a:bodyPr wrap="none" rtlCol="0">
            <a:spAutoFit/>
          </a:bodyPr>
          <a:lstStyle/>
          <a:p>
            <a:pPr algn="ctr"/>
            <a:r>
              <a:rPr lang="es-ES_tradnl" sz="1400" dirty="0" err="1">
                <a:solidFill>
                  <a:srgbClr val="E79C1E"/>
                </a:solidFill>
                <a:latin typeface="Montserrat Medium" charset="0"/>
                <a:ea typeface="Montserrat Medium" charset="0"/>
                <a:cs typeface="Montserrat Medium" charset="0"/>
              </a:rPr>
              <a:t>cenacemexico</a:t>
            </a:r>
            <a:endParaRPr lang="es-ES_tradnl" sz="1400" dirty="0">
              <a:solidFill>
                <a:srgbClr val="E79C1E"/>
              </a:solidFill>
              <a:latin typeface="Montserrat Medium" charset="0"/>
              <a:ea typeface="Montserrat Medium" charset="0"/>
              <a:cs typeface="Montserrat Medium" charset="0"/>
            </a:endParaRPr>
          </a:p>
        </p:txBody>
      </p:sp>
      <p:sp>
        <p:nvSpPr>
          <p:cNvPr id="10" name="CuadroTexto 9">
            <a:extLst>
              <a:ext uri="{FF2B5EF4-FFF2-40B4-BE49-F238E27FC236}">
                <a16:creationId xmlns:a16="http://schemas.microsoft.com/office/drawing/2014/main" id="{A7C20549-D7B8-0A46-AC65-3FED540DED0A}"/>
              </a:ext>
            </a:extLst>
          </p:cNvPr>
          <p:cNvSpPr txBox="1"/>
          <p:nvPr userDrawn="1"/>
        </p:nvSpPr>
        <p:spPr>
          <a:xfrm>
            <a:off x="8812092" y="5127860"/>
            <a:ext cx="1563248" cy="307777"/>
          </a:xfrm>
          <a:prstGeom prst="rect">
            <a:avLst/>
          </a:prstGeom>
          <a:noFill/>
        </p:spPr>
        <p:txBody>
          <a:bodyPr wrap="none" rtlCol="0">
            <a:spAutoFit/>
          </a:bodyPr>
          <a:lstStyle/>
          <a:p>
            <a:pPr algn="ctr"/>
            <a:r>
              <a:rPr lang="es-ES_tradnl" sz="1400" dirty="0" err="1">
                <a:solidFill>
                  <a:srgbClr val="E79C1E"/>
                </a:solidFill>
                <a:latin typeface="Montserrat Medium" charset="0"/>
                <a:ea typeface="Montserrat Medium" charset="0"/>
                <a:cs typeface="Montserrat Medium" charset="0"/>
              </a:rPr>
              <a:t>Cenace</a:t>
            </a:r>
            <a:r>
              <a:rPr lang="es-ES_tradnl" sz="1400" dirty="0">
                <a:solidFill>
                  <a:srgbClr val="E79C1E"/>
                </a:solidFill>
                <a:latin typeface="Montserrat Medium" charset="0"/>
                <a:ea typeface="Montserrat Medium" charset="0"/>
                <a:cs typeface="Montserrat Medium" charset="0"/>
              </a:rPr>
              <a:t> México</a:t>
            </a:r>
          </a:p>
        </p:txBody>
      </p:sp>
      <p:sp>
        <p:nvSpPr>
          <p:cNvPr id="11" name="CuadroTexto 10">
            <a:extLst>
              <a:ext uri="{FF2B5EF4-FFF2-40B4-BE49-F238E27FC236}">
                <a16:creationId xmlns:a16="http://schemas.microsoft.com/office/drawing/2014/main" id="{303FC33F-E8E1-1A4E-8F00-F533B6462203}"/>
              </a:ext>
            </a:extLst>
          </p:cNvPr>
          <p:cNvSpPr txBox="1"/>
          <p:nvPr userDrawn="1"/>
        </p:nvSpPr>
        <p:spPr>
          <a:xfrm>
            <a:off x="3140704" y="5894177"/>
            <a:ext cx="5910592" cy="584775"/>
          </a:xfrm>
          <a:prstGeom prst="rect">
            <a:avLst/>
          </a:prstGeom>
          <a:noFill/>
        </p:spPr>
        <p:txBody>
          <a:bodyPr wrap="none" rtlCol="0">
            <a:spAutoFit/>
          </a:bodyPr>
          <a:lstStyle/>
          <a:p>
            <a:pPr algn="ctr"/>
            <a:r>
              <a:rPr lang="es-ES_tradnl" sz="3200" b="1" spc="600" dirty="0" err="1">
                <a:solidFill>
                  <a:schemeClr val="tx1">
                    <a:lumMod val="65000"/>
                    <a:lumOff val="35000"/>
                  </a:schemeClr>
                </a:solidFill>
                <a:latin typeface="Montserrat Medium" charset="0"/>
                <a:ea typeface="Montserrat Medium" charset="0"/>
                <a:cs typeface="Montserrat Medium" charset="0"/>
              </a:rPr>
              <a:t>www.gob.mx</a:t>
            </a:r>
            <a:r>
              <a:rPr lang="es-ES_tradnl" sz="3200" b="1" spc="600" dirty="0">
                <a:solidFill>
                  <a:schemeClr val="tx1">
                    <a:lumMod val="65000"/>
                    <a:lumOff val="35000"/>
                  </a:schemeClr>
                </a:solidFill>
                <a:latin typeface="Montserrat Medium" charset="0"/>
                <a:ea typeface="Montserrat Medium" charset="0"/>
                <a:cs typeface="Montserrat Medium" charset="0"/>
              </a:rPr>
              <a:t>/</a:t>
            </a:r>
            <a:r>
              <a:rPr lang="es-ES_tradnl" sz="3200" b="1" spc="600" dirty="0" err="1">
                <a:solidFill>
                  <a:schemeClr val="tx1">
                    <a:lumMod val="65000"/>
                    <a:lumOff val="35000"/>
                  </a:schemeClr>
                </a:solidFill>
                <a:latin typeface="Montserrat Medium" charset="0"/>
                <a:ea typeface="Montserrat Medium" charset="0"/>
                <a:cs typeface="Montserrat Medium" charset="0"/>
              </a:rPr>
              <a:t>cenace</a:t>
            </a:r>
            <a:endParaRPr lang="es-ES_tradnl" sz="3200" b="1" spc="600" dirty="0">
              <a:solidFill>
                <a:schemeClr val="tx1">
                  <a:lumMod val="65000"/>
                  <a:lumOff val="35000"/>
                </a:schemeClr>
              </a:solidFill>
              <a:latin typeface="Montserrat Medium" charset="0"/>
              <a:ea typeface="Montserrat Medium" charset="0"/>
              <a:cs typeface="Montserrat Medium"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ortada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76549" y="2411863"/>
            <a:ext cx="8638902" cy="2387600"/>
          </a:xfrm>
        </p:spPr>
        <p:txBody>
          <a:bodyPr anchor="b"/>
          <a:lstStyle>
            <a:lvl1pPr algn="ctr">
              <a:defRPr sz="2800"/>
            </a:lvl1pPr>
          </a:lstStyle>
          <a:p>
            <a:r>
              <a:rPr lang="es-ES_tradnl" dirty="0"/>
              <a:t>Haga clic para modificar el estilo de título del patrón</a:t>
            </a:r>
            <a:endParaRPr lang="en-US" dirty="0"/>
          </a:p>
        </p:txBody>
      </p:sp>
      <p:sp>
        <p:nvSpPr>
          <p:cNvPr id="3" name="Subtitle 2"/>
          <p:cNvSpPr>
            <a:spLocks noGrp="1"/>
          </p:cNvSpPr>
          <p:nvPr>
            <p:ph type="subTitle" idx="1" hasCustomPrompt="1"/>
          </p:nvPr>
        </p:nvSpPr>
        <p:spPr>
          <a:xfrm>
            <a:off x="1776549" y="5290459"/>
            <a:ext cx="8638902" cy="100583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n-US" dirty="0"/>
          </a:p>
        </p:txBody>
      </p:sp>
      <p:grpSp>
        <p:nvGrpSpPr>
          <p:cNvPr id="5" name="Grupo 4">
            <a:extLst>
              <a:ext uri="{FF2B5EF4-FFF2-40B4-BE49-F238E27FC236}">
                <a16:creationId xmlns:a16="http://schemas.microsoft.com/office/drawing/2014/main" id="{BD528D2B-78DE-9E48-B869-B8AF9E85111D}"/>
              </a:ext>
            </a:extLst>
          </p:cNvPr>
          <p:cNvGrpSpPr/>
          <p:nvPr userDrawn="1"/>
        </p:nvGrpSpPr>
        <p:grpSpPr>
          <a:xfrm>
            <a:off x="2289781" y="5002723"/>
            <a:ext cx="7612438" cy="115754"/>
            <a:chOff x="2203692" y="4424336"/>
            <a:chExt cx="7612438" cy="115754"/>
          </a:xfrm>
        </p:grpSpPr>
        <p:cxnSp>
          <p:nvCxnSpPr>
            <p:cNvPr id="7" name="Conector recto 6">
              <a:extLst>
                <a:ext uri="{FF2B5EF4-FFF2-40B4-BE49-F238E27FC236}">
                  <a16:creationId xmlns:a16="http://schemas.microsoft.com/office/drawing/2014/main" id="{4D880B30-8A3D-764E-9786-B34A30297800}"/>
                </a:ext>
              </a:extLst>
            </p:cNvPr>
            <p:cNvCxnSpPr/>
            <p:nvPr/>
          </p:nvCxnSpPr>
          <p:spPr>
            <a:xfrm>
              <a:off x="2261569" y="4482213"/>
              <a:ext cx="7524605" cy="0"/>
            </a:xfrm>
            <a:prstGeom prst="line">
              <a:avLst/>
            </a:prstGeom>
            <a:ln w="6350"/>
          </p:spPr>
          <p:style>
            <a:lnRef idx="2">
              <a:schemeClr val="accent2"/>
            </a:lnRef>
            <a:fillRef idx="0">
              <a:schemeClr val="accent2"/>
            </a:fillRef>
            <a:effectRef idx="1">
              <a:schemeClr val="accent2"/>
            </a:effectRef>
            <a:fontRef idx="minor">
              <a:schemeClr val="tx1"/>
            </a:fontRef>
          </p:style>
        </p:cxnSp>
        <p:sp>
          <p:nvSpPr>
            <p:cNvPr id="8" name="Elipse 7">
              <a:extLst>
                <a:ext uri="{FF2B5EF4-FFF2-40B4-BE49-F238E27FC236}">
                  <a16:creationId xmlns:a16="http://schemas.microsoft.com/office/drawing/2014/main" id="{CA800282-C43B-224B-BA78-79294145B810}"/>
                </a:ext>
              </a:extLst>
            </p:cNvPr>
            <p:cNvSpPr/>
            <p:nvPr/>
          </p:nvSpPr>
          <p:spPr>
            <a:xfrm>
              <a:off x="2203692" y="4424336"/>
              <a:ext cx="115754" cy="1157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Elipse 8">
              <a:extLst>
                <a:ext uri="{FF2B5EF4-FFF2-40B4-BE49-F238E27FC236}">
                  <a16:creationId xmlns:a16="http://schemas.microsoft.com/office/drawing/2014/main" id="{30E3B4D2-EABD-594E-8004-838B7B7C6F53}"/>
                </a:ext>
              </a:extLst>
            </p:cNvPr>
            <p:cNvSpPr/>
            <p:nvPr/>
          </p:nvSpPr>
          <p:spPr>
            <a:xfrm>
              <a:off x="9700376" y="4424336"/>
              <a:ext cx="115754" cy="1157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n-US" dirty="0"/>
          </a:p>
        </p:txBody>
      </p:sp>
      <p:sp>
        <p:nvSpPr>
          <p:cNvPr id="6" name="Slide Number Placeholder 5"/>
          <p:cNvSpPr>
            <a:spLocks noGrp="1"/>
          </p:cNvSpPr>
          <p:nvPr>
            <p:ph type="sldNum" sz="quarter" idx="12"/>
          </p:nvPr>
        </p:nvSpPr>
        <p:spPr/>
        <p:txBody>
          <a:bodyPr/>
          <a:lstStyle/>
          <a:p>
            <a:fld id="{59408D7B-F5EF-3647-86EB-54E54CC26444}" type="slidenum">
              <a:rPr lang="es-ES_tradnl" smtClean="0"/>
              <a:pPr/>
              <a:t>‹Nº›</a:t>
            </a:fld>
            <a:endParaRPr lang="es-ES_tradnl" dirty="0"/>
          </a:p>
        </p:txBody>
      </p:sp>
    </p:spTree>
    <p:extLst>
      <p:ext uri="{BB962C8B-B14F-4D97-AF65-F5344CB8AC3E}">
        <p14:creationId xmlns:p14="http://schemas.microsoft.com/office/powerpoint/2010/main" val="154153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381008" y="299565"/>
            <a:ext cx="11462246" cy="622169"/>
          </a:xfrm>
        </p:spPr>
        <p:txBody>
          <a:bodyPr/>
          <a:lstStyle/>
          <a:p>
            <a:r>
              <a:rPr lang="es-ES_tradnl" dirty="0"/>
              <a:t>Haga clic para modificar el estilo de título del patrón</a:t>
            </a:r>
            <a:endParaRPr lang="en-US" dirty="0"/>
          </a:p>
        </p:txBody>
      </p:sp>
      <p:sp>
        <p:nvSpPr>
          <p:cNvPr id="3" name="Content Placeholder 2"/>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6" name="Slide Number Placeholder 5"/>
          <p:cNvSpPr>
            <a:spLocks noGrp="1"/>
          </p:cNvSpPr>
          <p:nvPr>
            <p:ph type="sldNum" sz="quarter" idx="12"/>
          </p:nvPr>
        </p:nvSpPr>
        <p:spPr/>
        <p:txBody>
          <a:bodyPr/>
          <a:lstStyle/>
          <a:p>
            <a:fld id="{59408D7B-F5EF-3647-86EB-54E54CC26444}" type="slidenum">
              <a:rPr lang="es-ES_tradnl" smtClean="0"/>
              <a:pPr/>
              <a:t>‹Nº›</a:t>
            </a:fld>
            <a:endParaRPr lang="es-ES_trad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_tradnl"/>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6" name="Slide Number Placeholder 5"/>
          <p:cNvSpPr>
            <a:spLocks noGrp="1"/>
          </p:cNvSpPr>
          <p:nvPr>
            <p:ph type="sldNum" sz="quarter" idx="12"/>
          </p:nvPr>
        </p:nvSpPr>
        <p:spPr/>
        <p:txBody>
          <a:bodyPr/>
          <a:lstStyle/>
          <a:p>
            <a:fld id="{59408D7B-F5EF-3647-86EB-54E54CC26444}"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Slide Number Placeholder 6"/>
          <p:cNvSpPr>
            <a:spLocks noGrp="1"/>
          </p:cNvSpPr>
          <p:nvPr>
            <p:ph type="sldNum" sz="quarter" idx="12"/>
          </p:nvPr>
        </p:nvSpPr>
        <p:spPr/>
        <p:txBody>
          <a:bodyPr/>
          <a:lstStyle/>
          <a:p>
            <a:fld id="{59408D7B-F5EF-3647-86EB-54E54CC26444}"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_tradnl"/>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9" name="Slide Number Placeholder 8"/>
          <p:cNvSpPr>
            <a:spLocks noGrp="1"/>
          </p:cNvSpPr>
          <p:nvPr>
            <p:ph type="sldNum" sz="quarter" idx="12"/>
          </p:nvPr>
        </p:nvSpPr>
        <p:spPr/>
        <p:txBody>
          <a:bodyPr/>
          <a:lstStyle/>
          <a:p>
            <a:fld id="{59408D7B-F5EF-3647-86EB-54E54CC26444}"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5" name="Slide Number Placeholder 4"/>
          <p:cNvSpPr>
            <a:spLocks noGrp="1"/>
          </p:cNvSpPr>
          <p:nvPr>
            <p:ph type="sldNum" sz="quarter" idx="12"/>
          </p:nvPr>
        </p:nvSpPr>
        <p:spPr/>
        <p:txBody>
          <a:bodyPr/>
          <a:lstStyle/>
          <a:p>
            <a:fld id="{59408D7B-F5EF-3647-86EB-54E54CC26444}"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408D7B-F5EF-3647-86EB-54E54CC26444}"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8" y="299565"/>
            <a:ext cx="11462246" cy="622169"/>
          </a:xfrm>
          <a:prstGeom prst="rect">
            <a:avLst/>
          </a:prstGeom>
        </p:spPr>
        <p:txBody>
          <a:bodyPr vert="horz" lIns="91440" tIns="45720" rIns="91440" bIns="45720" rtlCol="0" anchor="ctr">
            <a:norm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838200" y="1366887"/>
            <a:ext cx="10515600" cy="4810076"/>
          </a:xfrm>
          <a:prstGeom prst="rect">
            <a:avLst/>
          </a:prstGeom>
        </p:spPr>
        <p:txBody>
          <a:bodyPr vert="horz" lIns="91440" tIns="45720" rIns="91440" bIns="45720" rtlCol="0">
            <a:normAutofit/>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6" name="Slide Number Placeholder 5"/>
          <p:cNvSpPr>
            <a:spLocks noGrp="1"/>
          </p:cNvSpPr>
          <p:nvPr>
            <p:ph type="sldNum" sz="quarter" idx="4"/>
          </p:nvPr>
        </p:nvSpPr>
        <p:spPr>
          <a:xfrm>
            <a:off x="11343634" y="6394058"/>
            <a:ext cx="499620" cy="365125"/>
          </a:xfrm>
          <a:prstGeom prst="rect">
            <a:avLst/>
          </a:prstGeom>
        </p:spPr>
        <p:txBody>
          <a:bodyPr vert="horz" lIns="91440" tIns="45720" rIns="91440" bIns="45720" rtlCol="0" anchor="ctr"/>
          <a:lstStyle>
            <a:lvl1pPr algn="ctr">
              <a:defRPr sz="1200">
                <a:solidFill>
                  <a:schemeClr val="bg1"/>
                </a:solidFill>
                <a:latin typeface="Tahoma" charset="0"/>
                <a:ea typeface="Tahoma" charset="0"/>
                <a:cs typeface="Tahoma" charset="0"/>
              </a:defRPr>
            </a:lvl1pPr>
          </a:lstStyle>
          <a:p>
            <a:fld id="{59408D7B-F5EF-3647-86EB-54E54CC26444}" type="slidenum">
              <a:rPr lang="es-ES_tradnl" smtClean="0"/>
              <a:pPr/>
              <a:t>‹Nº›</a:t>
            </a:fld>
            <a:endParaRPr lang="es-ES_tradnl"/>
          </a:p>
        </p:txBody>
      </p:sp>
    </p:spTree>
    <p:extLst>
      <p:ext uri="{BB962C8B-B14F-4D97-AF65-F5344CB8AC3E}">
        <p14:creationId xmlns:p14="http://schemas.microsoft.com/office/powerpoint/2010/main" val="135990103"/>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85" r:id="rId3"/>
    <p:sldLayoutId id="2147483674" r:id="rId4"/>
    <p:sldLayoutId id="2147483675" r:id="rId5"/>
    <p:sldLayoutId id="2147483676" r:id="rId6"/>
    <p:sldLayoutId id="2147483677" r:id="rId7"/>
    <p:sldLayoutId id="2147483678" r:id="rId8"/>
    <p:sldLayoutId id="2147483679" r:id="rId9"/>
    <p:sldLayoutId id="2147483683" r:id="rId10"/>
  </p:sldLayoutIdLst>
  <p:hf hdr="0" ftr="0" dt="0"/>
  <p:txStyles>
    <p:titleStyle>
      <a:lvl1pPr algn="l" defTabSz="914400" rtl="0" eaLnBrk="1" latinLnBrk="0" hangingPunct="1">
        <a:lnSpc>
          <a:spcPct val="90000"/>
        </a:lnSpc>
        <a:spcBef>
          <a:spcPct val="0"/>
        </a:spcBef>
        <a:buNone/>
        <a:defRPr sz="2200" b="1" kern="1200">
          <a:solidFill>
            <a:schemeClr val="tx1"/>
          </a:solidFill>
          <a:latin typeface="Tahoma" charset="0"/>
          <a:ea typeface="Tahoma" charset="0"/>
          <a:cs typeface="Tahoma"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BBB47-8CB3-4D3C-9737-4BAD0450611E}"/>
              </a:ext>
            </a:extLst>
          </p:cNvPr>
          <p:cNvSpPr>
            <a:spLocks noGrp="1"/>
          </p:cNvSpPr>
          <p:nvPr>
            <p:ph type="ctrTitle"/>
          </p:nvPr>
        </p:nvSpPr>
        <p:spPr/>
        <p:txBody>
          <a:bodyPr/>
          <a:lstStyle/>
          <a:p>
            <a:endParaRPr lang="es-MX"/>
          </a:p>
        </p:txBody>
      </p:sp>
      <p:sp>
        <p:nvSpPr>
          <p:cNvPr id="3" name="Subtítulo 2">
            <a:extLst>
              <a:ext uri="{FF2B5EF4-FFF2-40B4-BE49-F238E27FC236}">
                <a16:creationId xmlns:a16="http://schemas.microsoft.com/office/drawing/2014/main" id="{6B32B3A3-678C-48E7-BBCC-A9F1EE695745}"/>
              </a:ext>
            </a:extLst>
          </p:cNvPr>
          <p:cNvSpPr>
            <a:spLocks noGrp="1"/>
          </p:cNvSpPr>
          <p:nvPr>
            <p:ph type="subTitle" idx="1"/>
          </p:nvPr>
        </p:nvSpPr>
        <p:spPr/>
        <p:txBody>
          <a:bodyPr/>
          <a:lstStyle/>
          <a:p>
            <a:endParaRPr lang="es-MX"/>
          </a:p>
        </p:txBody>
      </p:sp>
      <p:pic>
        <p:nvPicPr>
          <p:cNvPr id="5" name="Imagen 4">
            <a:extLst>
              <a:ext uri="{FF2B5EF4-FFF2-40B4-BE49-F238E27FC236}">
                <a16:creationId xmlns:a16="http://schemas.microsoft.com/office/drawing/2014/main" id="{488C4D5A-42CE-4FF7-9E31-2AD0EAFE4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88029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8847C86-12A9-41C2-A16B-4ACC8A393E9A}"/>
              </a:ext>
            </a:extLst>
          </p:cNvPr>
          <p:cNvSpPr>
            <a:spLocks noGrp="1"/>
          </p:cNvSpPr>
          <p:nvPr>
            <p:ph type="sldNum" sz="quarter" idx="12"/>
          </p:nvPr>
        </p:nvSpPr>
        <p:spPr/>
        <p:txBody>
          <a:bodyPr/>
          <a:lstStyle/>
          <a:p>
            <a:fld id="{59408D7B-F5EF-3647-86EB-54E54CC26444}" type="slidenum">
              <a:rPr lang="es-ES_tradnl" smtClean="0"/>
              <a:pPr/>
              <a:t>10</a:t>
            </a:fld>
            <a:endParaRPr lang="es-ES_tradnl"/>
          </a:p>
        </p:txBody>
      </p:sp>
      <p:sp>
        <p:nvSpPr>
          <p:cNvPr id="3" name="Título 1">
            <a:extLst>
              <a:ext uri="{FF2B5EF4-FFF2-40B4-BE49-F238E27FC236}">
                <a16:creationId xmlns:a16="http://schemas.microsoft.com/office/drawing/2014/main" id="{ED2729EE-DE91-775B-C052-C2AFDCEE2DA4}"/>
              </a:ext>
            </a:extLst>
          </p:cNvPr>
          <p:cNvSpPr txBox="1">
            <a:spLocks/>
          </p:cNvSpPr>
          <p:nvPr/>
        </p:nvSpPr>
        <p:spPr>
          <a:xfrm>
            <a:off x="1578282" y="457072"/>
            <a:ext cx="5973419" cy="1016586"/>
          </a:xfrm>
          <a:prstGeom prst="rect">
            <a:avLst/>
          </a:prstGeom>
        </p:spPr>
        <p:txBody>
          <a:bodyPr>
            <a:normAutofit/>
          </a:bodyPr>
          <a:lstStyle>
            <a:lvl1pPr algn="l" defTabSz="914400" rtl="0" eaLnBrk="1" latinLnBrk="0" hangingPunct="1">
              <a:lnSpc>
                <a:spcPct val="90000"/>
              </a:lnSpc>
              <a:spcBef>
                <a:spcPct val="0"/>
              </a:spcBef>
              <a:buNone/>
              <a:defRPr sz="2200" b="1" kern="1200">
                <a:solidFill>
                  <a:schemeClr val="tx1"/>
                </a:solidFill>
                <a:latin typeface="Tahoma" charset="0"/>
                <a:ea typeface="Tahoma" charset="0"/>
                <a:cs typeface="Tahoma" charset="0"/>
              </a:defRPr>
            </a:lvl1pPr>
          </a:lstStyle>
          <a:p>
            <a:r>
              <a:rPr lang="es-MX" sz="2400" dirty="0"/>
              <a:t>Registro de cuenta bancaria</a:t>
            </a:r>
          </a:p>
        </p:txBody>
      </p:sp>
      <p:sp>
        <p:nvSpPr>
          <p:cNvPr id="48" name="Elipse 47">
            <a:extLst>
              <a:ext uri="{FF2B5EF4-FFF2-40B4-BE49-F238E27FC236}">
                <a16:creationId xmlns:a16="http://schemas.microsoft.com/office/drawing/2014/main" id="{884FD05C-4494-7AF8-4294-783D54DDE71C}"/>
              </a:ext>
            </a:extLst>
          </p:cNvPr>
          <p:cNvSpPr/>
          <p:nvPr/>
        </p:nvSpPr>
        <p:spPr>
          <a:xfrm>
            <a:off x="982664" y="390361"/>
            <a:ext cx="595618" cy="55367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3</a:t>
            </a:r>
          </a:p>
        </p:txBody>
      </p:sp>
      <p:sp>
        <p:nvSpPr>
          <p:cNvPr id="49" name="Marcador de contenido 2">
            <a:extLst>
              <a:ext uri="{FF2B5EF4-FFF2-40B4-BE49-F238E27FC236}">
                <a16:creationId xmlns:a16="http://schemas.microsoft.com/office/drawing/2014/main" id="{0D02B205-44A1-2EE2-4EE0-576ECF9CD71C}"/>
              </a:ext>
            </a:extLst>
          </p:cNvPr>
          <p:cNvSpPr txBox="1">
            <a:spLocks/>
          </p:cNvSpPr>
          <p:nvPr/>
        </p:nvSpPr>
        <p:spPr>
          <a:xfrm>
            <a:off x="788950" y="4794299"/>
            <a:ext cx="10515600" cy="10870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200" dirty="0"/>
              <a:t>La cuenta bancaria ingresada será utilizada únicamente en caso de existir un reembolso de un estudio pagado.</a:t>
            </a:r>
          </a:p>
        </p:txBody>
      </p:sp>
      <p:pic>
        <p:nvPicPr>
          <p:cNvPr id="50" name="Imagen 49">
            <a:extLst>
              <a:ext uri="{FF2B5EF4-FFF2-40B4-BE49-F238E27FC236}">
                <a16:creationId xmlns:a16="http://schemas.microsoft.com/office/drawing/2014/main" id="{84EBB332-2E69-3743-DCE9-B163B6979C8C}"/>
              </a:ext>
            </a:extLst>
          </p:cNvPr>
          <p:cNvPicPr>
            <a:picLocks noChangeAspect="1"/>
          </p:cNvPicPr>
          <p:nvPr/>
        </p:nvPicPr>
        <p:blipFill>
          <a:blip r:embed="rId2"/>
          <a:stretch>
            <a:fillRect/>
          </a:stretch>
        </p:blipFill>
        <p:spPr>
          <a:xfrm>
            <a:off x="2267709" y="1564242"/>
            <a:ext cx="6257925" cy="2609850"/>
          </a:xfrm>
          <a:prstGeom prst="rect">
            <a:avLst/>
          </a:prstGeom>
          <a:ln w="28575">
            <a:solidFill>
              <a:srgbClr val="FFC000"/>
            </a:solidFill>
          </a:ln>
          <a:effectLst>
            <a:glow rad="101600">
              <a:schemeClr val="accent2">
                <a:satMod val="175000"/>
                <a:alpha val="40000"/>
              </a:schemeClr>
            </a:glow>
          </a:effectLst>
        </p:spPr>
      </p:pic>
    </p:spTree>
    <p:extLst>
      <p:ext uri="{BB962C8B-B14F-4D97-AF65-F5344CB8AC3E}">
        <p14:creationId xmlns:p14="http://schemas.microsoft.com/office/powerpoint/2010/main" val="256541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D7DCB05-DFF9-4319-B62C-54ECC4196FE9}"/>
              </a:ext>
            </a:extLst>
          </p:cNvPr>
          <p:cNvSpPr>
            <a:spLocks noGrp="1"/>
          </p:cNvSpPr>
          <p:nvPr>
            <p:ph type="sldNum" sz="quarter" idx="12"/>
          </p:nvPr>
        </p:nvSpPr>
        <p:spPr/>
        <p:txBody>
          <a:bodyPr/>
          <a:lstStyle/>
          <a:p>
            <a:fld id="{59408D7B-F5EF-3647-86EB-54E54CC26444}" type="slidenum">
              <a:rPr lang="es-ES_tradnl" smtClean="0"/>
              <a:pPr/>
              <a:t>11</a:t>
            </a:fld>
            <a:endParaRPr lang="es-ES_tradnl"/>
          </a:p>
        </p:txBody>
      </p:sp>
      <p:sp>
        <p:nvSpPr>
          <p:cNvPr id="3" name="Rectángulo 2">
            <a:extLst>
              <a:ext uri="{FF2B5EF4-FFF2-40B4-BE49-F238E27FC236}">
                <a16:creationId xmlns:a16="http://schemas.microsoft.com/office/drawing/2014/main" id="{CFA060D5-D6D7-42DA-9531-DF8AEA4BC409}"/>
              </a:ext>
            </a:extLst>
          </p:cNvPr>
          <p:cNvSpPr/>
          <p:nvPr/>
        </p:nvSpPr>
        <p:spPr>
          <a:xfrm>
            <a:off x="1493537" y="2100369"/>
            <a:ext cx="9833268" cy="369332"/>
          </a:xfrm>
          <a:prstGeom prst="rect">
            <a:avLst/>
          </a:prstGeom>
        </p:spPr>
        <p:txBody>
          <a:bodyPr wrap="square">
            <a:spAutoFit/>
          </a:bodyPr>
          <a:lstStyle/>
          <a:p>
            <a:pPr algn="just"/>
            <a:endParaRPr lang="es-MX" altLang="x-none"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AutoShape 4" descr="Imagen relacionada">
            <a:extLst>
              <a:ext uri="{FF2B5EF4-FFF2-40B4-BE49-F238E27FC236}">
                <a16:creationId xmlns:a16="http://schemas.microsoft.com/office/drawing/2014/main" id="{5885A653-7C88-4D87-8B85-8D801F983784}"/>
              </a:ext>
            </a:extLst>
          </p:cNvPr>
          <p:cNvSpPr>
            <a:spLocks noChangeAspect="1" noChangeArrowheads="1"/>
          </p:cNvSpPr>
          <p:nvPr/>
        </p:nvSpPr>
        <p:spPr bwMode="auto">
          <a:xfrm>
            <a:off x="1191849" y="860240"/>
            <a:ext cx="349772" cy="360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Título 1">
            <a:extLst>
              <a:ext uri="{FF2B5EF4-FFF2-40B4-BE49-F238E27FC236}">
                <a16:creationId xmlns:a16="http://schemas.microsoft.com/office/drawing/2014/main" id="{C02713E5-6257-23C9-114F-68928028DEEA}"/>
              </a:ext>
            </a:extLst>
          </p:cNvPr>
          <p:cNvSpPr txBox="1">
            <a:spLocks/>
          </p:cNvSpPr>
          <p:nvPr/>
        </p:nvSpPr>
        <p:spPr>
          <a:xfrm>
            <a:off x="1752442" y="463503"/>
            <a:ext cx="5973419" cy="1016586"/>
          </a:xfrm>
          <a:prstGeom prst="rect">
            <a:avLst/>
          </a:prstGeom>
        </p:spPr>
        <p:txBody>
          <a:bodyPr>
            <a:normAutofit/>
          </a:bodyPr>
          <a:lstStyle>
            <a:lvl1pPr algn="l" defTabSz="914400" rtl="0" eaLnBrk="1" latinLnBrk="0" hangingPunct="1">
              <a:lnSpc>
                <a:spcPct val="90000"/>
              </a:lnSpc>
              <a:spcBef>
                <a:spcPct val="0"/>
              </a:spcBef>
              <a:buNone/>
              <a:defRPr sz="2200" b="1" kern="1200">
                <a:solidFill>
                  <a:schemeClr val="tx1"/>
                </a:solidFill>
                <a:latin typeface="Tahoma" charset="0"/>
                <a:ea typeface="Tahoma" charset="0"/>
                <a:cs typeface="Tahoma" charset="0"/>
              </a:defRPr>
            </a:lvl1pPr>
          </a:lstStyle>
          <a:p>
            <a:r>
              <a:rPr lang="es-MX" sz="2400" dirty="0"/>
              <a:t>Datos Técnicos</a:t>
            </a:r>
          </a:p>
        </p:txBody>
      </p:sp>
      <p:sp>
        <p:nvSpPr>
          <p:cNvPr id="9" name="Marcador de contenido 2">
            <a:extLst>
              <a:ext uri="{FF2B5EF4-FFF2-40B4-BE49-F238E27FC236}">
                <a16:creationId xmlns:a16="http://schemas.microsoft.com/office/drawing/2014/main" id="{9ABDEE9B-0986-C97B-2E3E-0E7434D7AEA4}"/>
              </a:ext>
            </a:extLst>
          </p:cNvPr>
          <p:cNvSpPr txBox="1">
            <a:spLocks/>
          </p:cNvSpPr>
          <p:nvPr/>
        </p:nvSpPr>
        <p:spPr>
          <a:xfrm>
            <a:off x="6292653" y="1249277"/>
            <a:ext cx="5098875" cy="20830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200" b="1" dirty="0"/>
              <a:t>NOTA:</a:t>
            </a:r>
          </a:p>
          <a:p>
            <a:pPr marL="0" indent="0" algn="just">
              <a:buNone/>
            </a:pPr>
            <a:r>
              <a:rPr lang="es-MX" sz="2200" dirty="0"/>
              <a:t>En caso de ser un Proyecto a modo Cesión a la RNT/RGD, el nivel de tensión a indicar debe ser Media Tensión, es decir &lt; 69 kV.</a:t>
            </a:r>
          </a:p>
        </p:txBody>
      </p:sp>
      <p:sp>
        <p:nvSpPr>
          <p:cNvPr id="11" name="Elipse 10">
            <a:extLst>
              <a:ext uri="{FF2B5EF4-FFF2-40B4-BE49-F238E27FC236}">
                <a16:creationId xmlns:a16="http://schemas.microsoft.com/office/drawing/2014/main" id="{C707D094-0B5B-363B-E4CD-62612FD29880}"/>
              </a:ext>
            </a:extLst>
          </p:cNvPr>
          <p:cNvSpPr/>
          <p:nvPr/>
        </p:nvSpPr>
        <p:spPr>
          <a:xfrm>
            <a:off x="1068926" y="418123"/>
            <a:ext cx="595618" cy="55367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4</a:t>
            </a:r>
          </a:p>
        </p:txBody>
      </p:sp>
      <p:pic>
        <p:nvPicPr>
          <p:cNvPr id="12" name="Imagen 11">
            <a:extLst>
              <a:ext uri="{FF2B5EF4-FFF2-40B4-BE49-F238E27FC236}">
                <a16:creationId xmlns:a16="http://schemas.microsoft.com/office/drawing/2014/main" id="{7C5D50A1-2035-BFF3-1F09-33E198150599}"/>
              </a:ext>
            </a:extLst>
          </p:cNvPr>
          <p:cNvPicPr>
            <a:picLocks noChangeAspect="1"/>
          </p:cNvPicPr>
          <p:nvPr/>
        </p:nvPicPr>
        <p:blipFill rotWithShape="1">
          <a:blip r:embed="rId2"/>
          <a:srcRect t="32696" r="38330"/>
          <a:stretch/>
        </p:blipFill>
        <p:spPr>
          <a:xfrm>
            <a:off x="1068926" y="1212851"/>
            <a:ext cx="4540212" cy="4982614"/>
          </a:xfrm>
          <a:prstGeom prst="rect">
            <a:avLst/>
          </a:prstGeom>
          <a:ln w="28575">
            <a:solidFill>
              <a:srgbClr val="00B0F0"/>
            </a:solidFill>
          </a:ln>
          <a:effectLst>
            <a:glow rad="101600">
              <a:schemeClr val="accent5">
                <a:satMod val="175000"/>
                <a:alpha val="40000"/>
              </a:schemeClr>
            </a:glow>
          </a:effectLst>
        </p:spPr>
      </p:pic>
    </p:spTree>
    <p:extLst>
      <p:ext uri="{BB962C8B-B14F-4D97-AF65-F5344CB8AC3E}">
        <p14:creationId xmlns:p14="http://schemas.microsoft.com/office/powerpoint/2010/main" val="852540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8847C86-12A9-41C2-A16B-4ACC8A393E9A}"/>
              </a:ext>
            </a:extLst>
          </p:cNvPr>
          <p:cNvSpPr>
            <a:spLocks noGrp="1"/>
          </p:cNvSpPr>
          <p:nvPr>
            <p:ph type="sldNum" sz="quarter" idx="12"/>
          </p:nvPr>
        </p:nvSpPr>
        <p:spPr/>
        <p:txBody>
          <a:bodyPr/>
          <a:lstStyle/>
          <a:p>
            <a:fld id="{59408D7B-F5EF-3647-86EB-54E54CC26444}" type="slidenum">
              <a:rPr lang="es-ES_tradnl" smtClean="0"/>
              <a:pPr/>
              <a:t>12</a:t>
            </a:fld>
            <a:endParaRPr lang="es-ES_tradnl"/>
          </a:p>
        </p:txBody>
      </p:sp>
      <p:sp>
        <p:nvSpPr>
          <p:cNvPr id="43" name="Título 1">
            <a:extLst>
              <a:ext uri="{FF2B5EF4-FFF2-40B4-BE49-F238E27FC236}">
                <a16:creationId xmlns:a16="http://schemas.microsoft.com/office/drawing/2014/main" id="{A3ADBE3B-182E-803F-4B87-AAFB4C0D3FA8}"/>
              </a:ext>
            </a:extLst>
          </p:cNvPr>
          <p:cNvSpPr txBox="1">
            <a:spLocks/>
          </p:cNvSpPr>
          <p:nvPr/>
        </p:nvSpPr>
        <p:spPr>
          <a:xfrm>
            <a:off x="1752442" y="487992"/>
            <a:ext cx="5973419" cy="1016586"/>
          </a:xfrm>
          <a:prstGeom prst="rect">
            <a:avLst/>
          </a:prstGeom>
        </p:spPr>
        <p:txBody>
          <a:bodyPr>
            <a:normAutofit/>
          </a:bodyPr>
          <a:lstStyle>
            <a:lvl1pPr algn="l" defTabSz="914400" rtl="0" eaLnBrk="1" latinLnBrk="0" hangingPunct="1">
              <a:lnSpc>
                <a:spcPct val="90000"/>
              </a:lnSpc>
              <a:spcBef>
                <a:spcPct val="0"/>
              </a:spcBef>
              <a:buNone/>
              <a:defRPr sz="2200" b="1" kern="1200">
                <a:solidFill>
                  <a:schemeClr val="tx1"/>
                </a:solidFill>
                <a:latin typeface="Tahoma" charset="0"/>
                <a:ea typeface="Tahoma" charset="0"/>
                <a:cs typeface="Tahoma" charset="0"/>
              </a:defRPr>
            </a:lvl1pPr>
          </a:lstStyle>
          <a:p>
            <a:r>
              <a:rPr lang="es-MX" sz="2400" dirty="0"/>
              <a:t>Datos Técnicos</a:t>
            </a:r>
          </a:p>
        </p:txBody>
      </p:sp>
      <p:sp>
        <p:nvSpPr>
          <p:cNvPr id="44" name="Marcador de contenido 2">
            <a:extLst>
              <a:ext uri="{FF2B5EF4-FFF2-40B4-BE49-F238E27FC236}">
                <a16:creationId xmlns:a16="http://schemas.microsoft.com/office/drawing/2014/main" id="{8D6041AC-808F-E7F1-B0B3-78ACF32C933C}"/>
              </a:ext>
            </a:extLst>
          </p:cNvPr>
          <p:cNvSpPr txBox="1">
            <a:spLocks/>
          </p:cNvSpPr>
          <p:nvPr/>
        </p:nvSpPr>
        <p:spPr>
          <a:xfrm>
            <a:off x="6777592" y="1656966"/>
            <a:ext cx="4989251" cy="34252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200" dirty="0"/>
              <a:t>Revisar el Código Postal del proyecto, ya que este se usa para asignarlo a una Gerencia de Control Regional, y en caso de que dicho Código Postal no sea válido, la solicitud </a:t>
            </a:r>
            <a:r>
              <a:rPr lang="es-MX" sz="2200" b="1" dirty="0"/>
              <a:t>no será asignada </a:t>
            </a:r>
            <a:r>
              <a:rPr lang="es-MX" sz="2200" dirty="0"/>
              <a:t>a una Gerencia de Control Regional.</a:t>
            </a:r>
          </a:p>
          <a:p>
            <a:endParaRPr lang="es-MX" sz="2200" dirty="0"/>
          </a:p>
        </p:txBody>
      </p:sp>
      <p:sp>
        <p:nvSpPr>
          <p:cNvPr id="45" name="Elipse 44">
            <a:extLst>
              <a:ext uri="{FF2B5EF4-FFF2-40B4-BE49-F238E27FC236}">
                <a16:creationId xmlns:a16="http://schemas.microsoft.com/office/drawing/2014/main" id="{1A8754E2-125D-F4B9-861E-0AD366917E32}"/>
              </a:ext>
            </a:extLst>
          </p:cNvPr>
          <p:cNvSpPr/>
          <p:nvPr/>
        </p:nvSpPr>
        <p:spPr>
          <a:xfrm>
            <a:off x="1076325" y="442612"/>
            <a:ext cx="595618" cy="55367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4</a:t>
            </a:r>
          </a:p>
        </p:txBody>
      </p:sp>
      <p:pic>
        <p:nvPicPr>
          <p:cNvPr id="46" name="Imagen 45">
            <a:extLst>
              <a:ext uri="{FF2B5EF4-FFF2-40B4-BE49-F238E27FC236}">
                <a16:creationId xmlns:a16="http://schemas.microsoft.com/office/drawing/2014/main" id="{381DDB81-D43A-F1A9-A604-7322CD3C088F}"/>
              </a:ext>
            </a:extLst>
          </p:cNvPr>
          <p:cNvPicPr>
            <a:picLocks noChangeAspect="1"/>
          </p:cNvPicPr>
          <p:nvPr/>
        </p:nvPicPr>
        <p:blipFill>
          <a:blip r:embed="rId2"/>
          <a:stretch>
            <a:fillRect/>
          </a:stretch>
        </p:blipFill>
        <p:spPr>
          <a:xfrm>
            <a:off x="1076325" y="1504578"/>
            <a:ext cx="5443718" cy="4197565"/>
          </a:xfrm>
          <a:prstGeom prst="rect">
            <a:avLst/>
          </a:prstGeom>
          <a:ln w="28575">
            <a:solidFill>
              <a:srgbClr val="00B0F0"/>
            </a:solidFill>
          </a:ln>
          <a:effectLst>
            <a:glow rad="101600">
              <a:schemeClr val="accent5">
                <a:satMod val="175000"/>
                <a:alpha val="40000"/>
              </a:schemeClr>
            </a:glow>
          </a:effectLst>
        </p:spPr>
      </p:pic>
    </p:spTree>
    <p:extLst>
      <p:ext uri="{BB962C8B-B14F-4D97-AF65-F5344CB8AC3E}">
        <p14:creationId xmlns:p14="http://schemas.microsoft.com/office/powerpoint/2010/main" val="1319558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59408D7B-F5EF-3647-86EB-54E54CC26444}" type="slidenum">
              <a:rPr lang="es-ES_tradnl" smtClean="0"/>
              <a:pPr/>
              <a:t>13</a:t>
            </a:fld>
            <a:endParaRPr lang="es-ES_tradnl"/>
          </a:p>
        </p:txBody>
      </p:sp>
      <p:sp>
        <p:nvSpPr>
          <p:cNvPr id="7" name="CuadroTexto 6">
            <a:extLst>
              <a:ext uri="{FF2B5EF4-FFF2-40B4-BE49-F238E27FC236}">
                <a16:creationId xmlns:a16="http://schemas.microsoft.com/office/drawing/2014/main" id="{EDC5EB95-456C-4062-9B5B-B6EA91B18C7C}"/>
              </a:ext>
            </a:extLst>
          </p:cNvPr>
          <p:cNvSpPr txBox="1"/>
          <p:nvPr/>
        </p:nvSpPr>
        <p:spPr>
          <a:xfrm>
            <a:off x="1614974" y="702248"/>
            <a:ext cx="3025187" cy="338554"/>
          </a:xfrm>
          <a:prstGeom prst="rect">
            <a:avLst/>
          </a:prstGeom>
          <a:noFill/>
        </p:spPr>
        <p:txBody>
          <a:bodyPr wrap="none" rtlCol="0">
            <a:spAutoFit/>
          </a:bodyPr>
          <a:lstStyle/>
          <a:p>
            <a:r>
              <a:rPr lang="es-ES_tradnl" sz="1600" b="1" dirty="0">
                <a:solidFill>
                  <a:schemeClr val="bg1"/>
                </a:solidFill>
                <a:latin typeface="Tahoma" panose="020B0604030504040204" pitchFamily="34" charset="0"/>
                <a:ea typeface="Tahoma" panose="020B0604030504040204" pitchFamily="34" charset="0"/>
                <a:cs typeface="Tahoma" panose="020B0604030504040204" pitchFamily="34" charset="0"/>
              </a:rPr>
              <a:t>OBJETIVOS ESTRATÉGICOS</a:t>
            </a:r>
          </a:p>
        </p:txBody>
      </p:sp>
      <p:sp>
        <p:nvSpPr>
          <p:cNvPr id="2" name="Título 1">
            <a:extLst>
              <a:ext uri="{FF2B5EF4-FFF2-40B4-BE49-F238E27FC236}">
                <a16:creationId xmlns:a16="http://schemas.microsoft.com/office/drawing/2014/main" id="{7706E611-4273-093E-FD57-E6A84C1E95B4}"/>
              </a:ext>
            </a:extLst>
          </p:cNvPr>
          <p:cNvSpPr>
            <a:spLocks noGrp="1"/>
          </p:cNvSpPr>
          <p:nvPr>
            <p:ph type="title"/>
          </p:nvPr>
        </p:nvSpPr>
        <p:spPr>
          <a:xfrm>
            <a:off x="1752442" y="282178"/>
            <a:ext cx="5973419" cy="1016586"/>
          </a:xfrm>
        </p:spPr>
        <p:txBody>
          <a:bodyPr>
            <a:normAutofit/>
          </a:bodyPr>
          <a:lstStyle/>
          <a:p>
            <a:r>
              <a:rPr lang="es-MX" sz="2400" dirty="0">
                <a:solidFill>
                  <a:schemeClr val="tx1"/>
                </a:solidFill>
              </a:rPr>
              <a:t>Datos del Promovente</a:t>
            </a:r>
          </a:p>
        </p:txBody>
      </p:sp>
      <p:sp>
        <p:nvSpPr>
          <p:cNvPr id="8" name="Marcador de contenido 2">
            <a:extLst>
              <a:ext uri="{FF2B5EF4-FFF2-40B4-BE49-F238E27FC236}">
                <a16:creationId xmlns:a16="http://schemas.microsoft.com/office/drawing/2014/main" id="{C07A250E-EB93-0B24-653D-823D4B77756D}"/>
              </a:ext>
            </a:extLst>
          </p:cNvPr>
          <p:cNvSpPr txBox="1">
            <a:spLocks/>
          </p:cNvSpPr>
          <p:nvPr/>
        </p:nvSpPr>
        <p:spPr>
          <a:xfrm>
            <a:off x="6523538" y="1842151"/>
            <a:ext cx="4936758" cy="44322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200" dirty="0"/>
              <a:t>El </a:t>
            </a:r>
            <a:r>
              <a:rPr lang="es-MX" sz="2200" b="1" dirty="0"/>
              <a:t>promovente es la Persona Moral o Física </a:t>
            </a:r>
            <a:r>
              <a:rPr lang="es-MX" sz="2200" dirty="0"/>
              <a:t>que solicitará los estudios, generalmente es la Razón Social de la empresa. </a:t>
            </a:r>
          </a:p>
          <a:p>
            <a:pPr marL="0" indent="0" algn="just">
              <a:buNone/>
            </a:pPr>
            <a:endParaRPr lang="es-MX" sz="2200" dirty="0"/>
          </a:p>
          <a:p>
            <a:pPr marL="0" indent="0" algn="just">
              <a:buNone/>
            </a:pPr>
            <a:r>
              <a:rPr lang="es-MX" sz="2200" dirty="0"/>
              <a:t>Considerar que todo el proceso se realizará a nombre del promovente (Estudios, Pago de Garantías Financieras, Contrato de Conexión / Interconexión).</a:t>
            </a:r>
          </a:p>
          <a:p>
            <a:pPr marL="0" indent="0">
              <a:buFont typeface="Arial" panose="020B0604020202020204" pitchFamily="34" charset="0"/>
              <a:buNone/>
            </a:pPr>
            <a:endParaRPr lang="es-MX" sz="2200" dirty="0"/>
          </a:p>
        </p:txBody>
      </p:sp>
      <p:sp>
        <p:nvSpPr>
          <p:cNvPr id="10" name="Elipse 9">
            <a:extLst>
              <a:ext uri="{FF2B5EF4-FFF2-40B4-BE49-F238E27FC236}">
                <a16:creationId xmlns:a16="http://schemas.microsoft.com/office/drawing/2014/main" id="{C04F7E19-F698-701E-464A-4181B3CF5306}"/>
              </a:ext>
            </a:extLst>
          </p:cNvPr>
          <p:cNvSpPr/>
          <p:nvPr/>
        </p:nvSpPr>
        <p:spPr>
          <a:xfrm>
            <a:off x="1076325" y="487129"/>
            <a:ext cx="595618" cy="55367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5</a:t>
            </a:r>
          </a:p>
        </p:txBody>
      </p:sp>
      <p:pic>
        <p:nvPicPr>
          <p:cNvPr id="15" name="Imagen 14">
            <a:extLst>
              <a:ext uri="{FF2B5EF4-FFF2-40B4-BE49-F238E27FC236}">
                <a16:creationId xmlns:a16="http://schemas.microsoft.com/office/drawing/2014/main" id="{3BD52F08-3E62-0F8C-287E-425CB4F45287}"/>
              </a:ext>
            </a:extLst>
          </p:cNvPr>
          <p:cNvPicPr>
            <a:picLocks noChangeAspect="1"/>
          </p:cNvPicPr>
          <p:nvPr/>
        </p:nvPicPr>
        <p:blipFill>
          <a:blip r:embed="rId2"/>
          <a:stretch>
            <a:fillRect/>
          </a:stretch>
        </p:blipFill>
        <p:spPr>
          <a:xfrm>
            <a:off x="800796" y="1325257"/>
            <a:ext cx="5074276" cy="4790941"/>
          </a:xfrm>
          <a:prstGeom prst="rect">
            <a:avLst/>
          </a:prstGeom>
          <a:ln w="28575">
            <a:solidFill>
              <a:srgbClr val="7030A0"/>
            </a:solidFill>
          </a:ln>
          <a:effectLst>
            <a:glow rad="101600">
              <a:srgbClr val="7030A0">
                <a:alpha val="40000"/>
              </a:srgbClr>
            </a:glow>
          </a:effectLst>
        </p:spPr>
      </p:pic>
    </p:spTree>
    <p:extLst>
      <p:ext uri="{BB962C8B-B14F-4D97-AF65-F5344CB8AC3E}">
        <p14:creationId xmlns:p14="http://schemas.microsoft.com/office/powerpoint/2010/main" val="3827878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CDF49EBA-56E8-325F-A8FF-96C6C25FC201}"/>
              </a:ext>
            </a:extLst>
          </p:cNvPr>
          <p:cNvSpPr>
            <a:spLocks noGrp="1"/>
          </p:cNvSpPr>
          <p:nvPr>
            <p:ph type="sldNum" sz="quarter" idx="12"/>
          </p:nvPr>
        </p:nvSpPr>
        <p:spPr>
          <a:xfrm>
            <a:off x="11090415" y="5887622"/>
            <a:ext cx="499620" cy="365125"/>
          </a:xfrm>
        </p:spPr>
        <p:txBody>
          <a:bodyPr/>
          <a:lstStyle/>
          <a:p>
            <a:fld id="{59408D7B-F5EF-3647-86EB-54E54CC26444}" type="slidenum">
              <a:rPr lang="es-ES_tradnl" smtClean="0"/>
              <a:pPr/>
              <a:t>14</a:t>
            </a:fld>
            <a:endParaRPr lang="es-ES_tradnl"/>
          </a:p>
        </p:txBody>
      </p:sp>
      <p:sp>
        <p:nvSpPr>
          <p:cNvPr id="4" name="Título 1">
            <a:extLst>
              <a:ext uri="{FF2B5EF4-FFF2-40B4-BE49-F238E27FC236}">
                <a16:creationId xmlns:a16="http://schemas.microsoft.com/office/drawing/2014/main" id="{D6D8311B-2DC2-26D5-4D15-923DB701CAA4}"/>
              </a:ext>
            </a:extLst>
          </p:cNvPr>
          <p:cNvSpPr txBox="1">
            <a:spLocks/>
          </p:cNvSpPr>
          <p:nvPr/>
        </p:nvSpPr>
        <p:spPr>
          <a:xfrm>
            <a:off x="1690818" y="213013"/>
            <a:ext cx="5973419" cy="1016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200" b="1" kern="1200">
                <a:solidFill>
                  <a:schemeClr val="tx1"/>
                </a:solidFill>
                <a:latin typeface="Tahoma" charset="0"/>
                <a:ea typeface="Tahoma" charset="0"/>
                <a:cs typeface="Tahoma" charset="0"/>
              </a:defRPr>
            </a:lvl1pPr>
          </a:lstStyle>
          <a:p>
            <a:r>
              <a:rPr lang="es-MX" sz="2400"/>
              <a:t>Domicilio del Promovente</a:t>
            </a:r>
            <a:endParaRPr lang="es-MX" sz="2400" dirty="0"/>
          </a:p>
        </p:txBody>
      </p:sp>
      <p:sp>
        <p:nvSpPr>
          <p:cNvPr id="5" name="Marcador de contenido 2">
            <a:extLst>
              <a:ext uri="{FF2B5EF4-FFF2-40B4-BE49-F238E27FC236}">
                <a16:creationId xmlns:a16="http://schemas.microsoft.com/office/drawing/2014/main" id="{1DF04BA4-13B9-B4AB-2C96-EF3AB3A3B1A5}"/>
              </a:ext>
            </a:extLst>
          </p:cNvPr>
          <p:cNvSpPr txBox="1">
            <a:spLocks/>
          </p:cNvSpPr>
          <p:nvPr/>
        </p:nvSpPr>
        <p:spPr>
          <a:xfrm>
            <a:off x="6295116" y="1621221"/>
            <a:ext cx="4923161" cy="23438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200" dirty="0"/>
              <a:t>La dirección indicada debe coincidir con la dirección del comprobante de domicilio que proporciona el promovente. </a:t>
            </a:r>
          </a:p>
          <a:p>
            <a:pPr marL="0" indent="0">
              <a:buFont typeface="Arial" panose="020B0604020202020204" pitchFamily="34" charset="0"/>
              <a:buNone/>
            </a:pPr>
            <a:endParaRPr lang="es-MX" sz="2200" dirty="0"/>
          </a:p>
        </p:txBody>
      </p:sp>
      <p:sp>
        <p:nvSpPr>
          <p:cNvPr id="6" name="Elipse 5">
            <a:extLst>
              <a:ext uri="{FF2B5EF4-FFF2-40B4-BE49-F238E27FC236}">
                <a16:creationId xmlns:a16="http://schemas.microsoft.com/office/drawing/2014/main" id="{8FABFA24-C986-61CA-0415-A0EF60FF73E7}"/>
              </a:ext>
            </a:extLst>
          </p:cNvPr>
          <p:cNvSpPr/>
          <p:nvPr/>
        </p:nvSpPr>
        <p:spPr>
          <a:xfrm>
            <a:off x="1014701" y="417964"/>
            <a:ext cx="595618" cy="5536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6</a:t>
            </a:r>
          </a:p>
        </p:txBody>
      </p:sp>
      <p:pic>
        <p:nvPicPr>
          <p:cNvPr id="7" name="Imagen 6">
            <a:extLst>
              <a:ext uri="{FF2B5EF4-FFF2-40B4-BE49-F238E27FC236}">
                <a16:creationId xmlns:a16="http://schemas.microsoft.com/office/drawing/2014/main" id="{543CA30B-3445-87B6-A961-7A33E96BEFD6}"/>
              </a:ext>
            </a:extLst>
          </p:cNvPr>
          <p:cNvPicPr>
            <a:picLocks noChangeAspect="1"/>
          </p:cNvPicPr>
          <p:nvPr/>
        </p:nvPicPr>
        <p:blipFill>
          <a:blip r:embed="rId2"/>
          <a:stretch>
            <a:fillRect/>
          </a:stretch>
        </p:blipFill>
        <p:spPr>
          <a:xfrm>
            <a:off x="837938" y="1193173"/>
            <a:ext cx="5048518" cy="4765183"/>
          </a:xfrm>
          <a:prstGeom prst="rect">
            <a:avLst/>
          </a:prstGeom>
          <a:ln w="28575">
            <a:solidFill>
              <a:srgbClr val="FFFF00"/>
            </a:solidFill>
          </a:ln>
          <a:effectLst>
            <a:glow rad="101600">
              <a:srgbClr val="FFFF00">
                <a:alpha val="40000"/>
              </a:srgbClr>
            </a:glow>
          </a:effectLst>
        </p:spPr>
      </p:pic>
      <p:sp>
        <p:nvSpPr>
          <p:cNvPr id="2" name="Marcador de número de diapositiva 2">
            <a:extLst>
              <a:ext uri="{FF2B5EF4-FFF2-40B4-BE49-F238E27FC236}">
                <a16:creationId xmlns:a16="http://schemas.microsoft.com/office/drawing/2014/main" id="{CF9F7229-6FE3-776B-FEF6-36C69BA1A1A3}"/>
              </a:ext>
            </a:extLst>
          </p:cNvPr>
          <p:cNvSpPr txBox="1">
            <a:spLocks/>
          </p:cNvSpPr>
          <p:nvPr/>
        </p:nvSpPr>
        <p:spPr>
          <a:xfrm>
            <a:off x="11343634" y="6394058"/>
            <a:ext cx="499620" cy="365125"/>
          </a:xfrm>
          <a:prstGeom prst="rect">
            <a:avLst/>
          </a:prstGeom>
        </p:spPr>
        <p:txBody>
          <a:bodyPr vert="horz" lIns="91440" tIns="45720" rIns="91440" bIns="45720" rtlCol="0" anchor="ctr"/>
          <a:lstStyle>
            <a:defPPr>
              <a:defRPr lang="es-ES_tradnl"/>
            </a:defPPr>
            <a:lvl1pPr marL="0" algn="ctr" defTabSz="914400" rtl="0" eaLnBrk="1" latinLnBrk="0" hangingPunct="1">
              <a:defRPr sz="1200" kern="1200">
                <a:solidFill>
                  <a:schemeClr val="bg1"/>
                </a:solidFill>
                <a:latin typeface="Tahoma" charset="0"/>
                <a:ea typeface="Tahoma" charset="0"/>
                <a:cs typeface="Tahom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408D7B-F5EF-3647-86EB-54E54CC26444}" type="slidenum">
              <a:rPr lang="es-ES_tradnl" smtClean="0"/>
              <a:pPr/>
              <a:t>14</a:t>
            </a:fld>
            <a:endParaRPr lang="es-ES_tradnl" dirty="0"/>
          </a:p>
        </p:txBody>
      </p:sp>
    </p:spTree>
    <p:extLst>
      <p:ext uri="{BB962C8B-B14F-4D97-AF65-F5344CB8AC3E}">
        <p14:creationId xmlns:p14="http://schemas.microsoft.com/office/powerpoint/2010/main" val="365853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E20BC68-3A6E-0456-B56A-15AAA3F6A2BA}"/>
              </a:ext>
            </a:extLst>
          </p:cNvPr>
          <p:cNvSpPr>
            <a:spLocks noGrp="1"/>
          </p:cNvSpPr>
          <p:nvPr>
            <p:ph type="sldNum" sz="quarter" idx="12"/>
          </p:nvPr>
        </p:nvSpPr>
        <p:spPr/>
        <p:txBody>
          <a:bodyPr/>
          <a:lstStyle/>
          <a:p>
            <a:fld id="{59408D7B-F5EF-3647-86EB-54E54CC26444}" type="slidenum">
              <a:rPr lang="es-ES_tradnl" smtClean="0"/>
              <a:pPr/>
              <a:t>15</a:t>
            </a:fld>
            <a:endParaRPr lang="es-ES_tradnl" dirty="0"/>
          </a:p>
        </p:txBody>
      </p:sp>
      <p:sp>
        <p:nvSpPr>
          <p:cNvPr id="4" name="Título 1">
            <a:extLst>
              <a:ext uri="{FF2B5EF4-FFF2-40B4-BE49-F238E27FC236}">
                <a16:creationId xmlns:a16="http://schemas.microsoft.com/office/drawing/2014/main" id="{097DF12C-0237-5ADB-1834-02131F7DC54C}"/>
              </a:ext>
            </a:extLst>
          </p:cNvPr>
          <p:cNvSpPr>
            <a:spLocks noGrp="1"/>
          </p:cNvSpPr>
          <p:nvPr>
            <p:ph type="title"/>
          </p:nvPr>
        </p:nvSpPr>
        <p:spPr>
          <a:xfrm>
            <a:off x="1646325" y="211156"/>
            <a:ext cx="5973419" cy="1016586"/>
          </a:xfrm>
        </p:spPr>
        <p:txBody>
          <a:bodyPr>
            <a:normAutofit/>
          </a:bodyPr>
          <a:lstStyle/>
          <a:p>
            <a:r>
              <a:rPr lang="es-MX" sz="2400" dirty="0">
                <a:solidFill>
                  <a:schemeClr val="tx1"/>
                </a:solidFill>
              </a:rPr>
              <a:t>Representante Legal/Apoderado</a:t>
            </a:r>
          </a:p>
        </p:txBody>
      </p:sp>
      <p:sp>
        <p:nvSpPr>
          <p:cNvPr id="5" name="Marcador de contenido 2">
            <a:extLst>
              <a:ext uri="{FF2B5EF4-FFF2-40B4-BE49-F238E27FC236}">
                <a16:creationId xmlns:a16="http://schemas.microsoft.com/office/drawing/2014/main" id="{2AA2CEEA-5C33-AEBB-E5B8-E9592C019739}"/>
              </a:ext>
            </a:extLst>
          </p:cNvPr>
          <p:cNvSpPr txBox="1">
            <a:spLocks/>
          </p:cNvSpPr>
          <p:nvPr/>
        </p:nvSpPr>
        <p:spPr>
          <a:xfrm>
            <a:off x="6182962" y="1227742"/>
            <a:ext cx="5412459" cy="42297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200" dirty="0"/>
              <a:t>El Representante Legal deberá estar previamente registrado en el SIASIC V2 para que el sistema identifique su CURP y se pueda asociar al proyecto. </a:t>
            </a:r>
          </a:p>
          <a:p>
            <a:pPr algn="just"/>
            <a:endParaRPr lang="es-MX" sz="2200" dirty="0"/>
          </a:p>
          <a:p>
            <a:pPr marL="0" indent="0" algn="just">
              <a:buNone/>
            </a:pPr>
            <a:r>
              <a:rPr lang="es-MX" sz="2200" dirty="0"/>
              <a:t>Este también deberá contar con su </a:t>
            </a:r>
            <a:r>
              <a:rPr lang="es-MX" sz="2200" b="1" dirty="0"/>
              <a:t>FIEL vigente </a:t>
            </a:r>
            <a:r>
              <a:rPr lang="es-MX" sz="2200" dirty="0"/>
              <a:t>ya que la usará para enviar todas las solicitudes y revisiones de información a lo largo del proceso de estudios, así como para descargar los resultados de los Estudios realizados.</a:t>
            </a:r>
          </a:p>
          <a:p>
            <a:endParaRPr lang="es-MX" sz="2200" dirty="0"/>
          </a:p>
          <a:p>
            <a:endParaRPr lang="es-MX" sz="2200" dirty="0"/>
          </a:p>
          <a:p>
            <a:pPr marL="0" indent="0">
              <a:buFont typeface="Arial" panose="020B0604020202020204" pitchFamily="34" charset="0"/>
              <a:buNone/>
            </a:pPr>
            <a:endParaRPr lang="es-MX" sz="2200" dirty="0"/>
          </a:p>
        </p:txBody>
      </p:sp>
      <p:sp>
        <p:nvSpPr>
          <p:cNvPr id="6" name="Elipse 5">
            <a:extLst>
              <a:ext uri="{FF2B5EF4-FFF2-40B4-BE49-F238E27FC236}">
                <a16:creationId xmlns:a16="http://schemas.microsoft.com/office/drawing/2014/main" id="{BEBDB527-2528-DEF9-C520-A9DFC7D044EC}"/>
              </a:ext>
            </a:extLst>
          </p:cNvPr>
          <p:cNvSpPr/>
          <p:nvPr/>
        </p:nvSpPr>
        <p:spPr>
          <a:xfrm>
            <a:off x="970208" y="416107"/>
            <a:ext cx="595618" cy="55367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7</a:t>
            </a:r>
          </a:p>
        </p:txBody>
      </p:sp>
      <p:pic>
        <p:nvPicPr>
          <p:cNvPr id="7" name="Imagen 6">
            <a:extLst>
              <a:ext uri="{FF2B5EF4-FFF2-40B4-BE49-F238E27FC236}">
                <a16:creationId xmlns:a16="http://schemas.microsoft.com/office/drawing/2014/main" id="{EC5A5367-A886-FD86-48EF-BD855BCAA583}"/>
              </a:ext>
            </a:extLst>
          </p:cNvPr>
          <p:cNvPicPr>
            <a:picLocks noChangeAspect="1"/>
          </p:cNvPicPr>
          <p:nvPr/>
        </p:nvPicPr>
        <p:blipFill>
          <a:blip r:embed="rId2"/>
          <a:stretch>
            <a:fillRect/>
          </a:stretch>
        </p:blipFill>
        <p:spPr>
          <a:xfrm>
            <a:off x="909248" y="1433197"/>
            <a:ext cx="5125792" cy="2975020"/>
          </a:xfrm>
          <a:prstGeom prst="rect">
            <a:avLst/>
          </a:prstGeom>
          <a:ln w="28575">
            <a:solidFill>
              <a:srgbClr val="0070C0"/>
            </a:solidFill>
          </a:ln>
          <a:effectLst>
            <a:glow rad="101600">
              <a:schemeClr val="accent6">
                <a:satMod val="175000"/>
                <a:alpha val="40000"/>
              </a:schemeClr>
            </a:glow>
          </a:effectLst>
        </p:spPr>
      </p:pic>
    </p:spTree>
    <p:extLst>
      <p:ext uri="{BB962C8B-B14F-4D97-AF65-F5344CB8AC3E}">
        <p14:creationId xmlns:p14="http://schemas.microsoft.com/office/powerpoint/2010/main" val="2521047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73B261CE-30FF-74C6-8C95-9DE54440DB02}"/>
              </a:ext>
            </a:extLst>
          </p:cNvPr>
          <p:cNvSpPr>
            <a:spLocks noGrp="1"/>
          </p:cNvSpPr>
          <p:nvPr>
            <p:ph type="sldNum" sz="quarter" idx="12"/>
          </p:nvPr>
        </p:nvSpPr>
        <p:spPr/>
        <p:txBody>
          <a:bodyPr/>
          <a:lstStyle/>
          <a:p>
            <a:fld id="{59408D7B-F5EF-3647-86EB-54E54CC26444}" type="slidenum">
              <a:rPr lang="es-ES_tradnl" smtClean="0"/>
              <a:pPr/>
              <a:t>16</a:t>
            </a:fld>
            <a:endParaRPr lang="es-ES_tradnl"/>
          </a:p>
        </p:txBody>
      </p:sp>
      <p:sp>
        <p:nvSpPr>
          <p:cNvPr id="4" name="Título 1">
            <a:extLst>
              <a:ext uri="{FF2B5EF4-FFF2-40B4-BE49-F238E27FC236}">
                <a16:creationId xmlns:a16="http://schemas.microsoft.com/office/drawing/2014/main" id="{870286B1-3067-CFFD-A736-71657C72AC45}"/>
              </a:ext>
            </a:extLst>
          </p:cNvPr>
          <p:cNvSpPr>
            <a:spLocks noGrp="1"/>
          </p:cNvSpPr>
          <p:nvPr>
            <p:ph type="title"/>
          </p:nvPr>
        </p:nvSpPr>
        <p:spPr>
          <a:xfrm>
            <a:off x="1665469" y="128425"/>
            <a:ext cx="5973419" cy="1016586"/>
          </a:xfrm>
        </p:spPr>
        <p:txBody>
          <a:bodyPr>
            <a:normAutofit/>
          </a:bodyPr>
          <a:lstStyle/>
          <a:p>
            <a:r>
              <a:rPr lang="es-MX" sz="2400" dirty="0">
                <a:solidFill>
                  <a:schemeClr val="tx1"/>
                </a:solidFill>
              </a:rPr>
              <a:t>Representante Legal/Apoderado</a:t>
            </a:r>
          </a:p>
        </p:txBody>
      </p:sp>
      <p:sp>
        <p:nvSpPr>
          <p:cNvPr id="5" name="Marcador de contenido 2">
            <a:extLst>
              <a:ext uri="{FF2B5EF4-FFF2-40B4-BE49-F238E27FC236}">
                <a16:creationId xmlns:a16="http://schemas.microsoft.com/office/drawing/2014/main" id="{02E0A31F-429E-B2BB-A993-8ACD3376BE71}"/>
              </a:ext>
            </a:extLst>
          </p:cNvPr>
          <p:cNvSpPr txBox="1">
            <a:spLocks/>
          </p:cNvSpPr>
          <p:nvPr/>
        </p:nvSpPr>
        <p:spPr>
          <a:xfrm>
            <a:off x="6431485" y="1261185"/>
            <a:ext cx="5137923" cy="42297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200" dirty="0"/>
              <a:t>Asegurarse que este cuente con los poderes suficientes para poder llevar a cabo el proceso de Estudios con el CENACE.</a:t>
            </a:r>
          </a:p>
          <a:p>
            <a:pPr algn="just"/>
            <a:endParaRPr lang="es-MX" sz="2200" dirty="0"/>
          </a:p>
          <a:p>
            <a:pPr marL="0" indent="0" algn="just">
              <a:buNone/>
            </a:pPr>
            <a:r>
              <a:rPr lang="es-MX" sz="2200" dirty="0"/>
              <a:t>La información de este apartado referente a el Número de Escritura (poder), Folio y Notario deberán coincidir con la escritura pública que se subirá al SIASIC V2. </a:t>
            </a:r>
          </a:p>
          <a:p>
            <a:endParaRPr lang="es-MX" sz="2200" dirty="0"/>
          </a:p>
          <a:p>
            <a:endParaRPr lang="es-MX" sz="2200" dirty="0"/>
          </a:p>
          <a:p>
            <a:endParaRPr lang="es-MX" sz="2200" dirty="0"/>
          </a:p>
          <a:p>
            <a:endParaRPr lang="es-MX" sz="2200" dirty="0"/>
          </a:p>
          <a:p>
            <a:pPr marL="0" indent="0">
              <a:buFont typeface="Arial" panose="020B0604020202020204" pitchFamily="34" charset="0"/>
              <a:buNone/>
            </a:pPr>
            <a:endParaRPr lang="es-MX" sz="2200" dirty="0"/>
          </a:p>
        </p:txBody>
      </p:sp>
      <p:sp>
        <p:nvSpPr>
          <p:cNvPr id="6" name="Elipse 5">
            <a:extLst>
              <a:ext uri="{FF2B5EF4-FFF2-40B4-BE49-F238E27FC236}">
                <a16:creationId xmlns:a16="http://schemas.microsoft.com/office/drawing/2014/main" id="{CBC38E87-7204-9B0C-DF0A-D895C6B10D86}"/>
              </a:ext>
            </a:extLst>
          </p:cNvPr>
          <p:cNvSpPr/>
          <p:nvPr/>
        </p:nvSpPr>
        <p:spPr>
          <a:xfrm>
            <a:off x="989352" y="359882"/>
            <a:ext cx="595618" cy="55367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7</a:t>
            </a:r>
          </a:p>
        </p:txBody>
      </p:sp>
      <p:pic>
        <p:nvPicPr>
          <p:cNvPr id="7" name="Imagen 6">
            <a:extLst>
              <a:ext uri="{FF2B5EF4-FFF2-40B4-BE49-F238E27FC236}">
                <a16:creationId xmlns:a16="http://schemas.microsoft.com/office/drawing/2014/main" id="{A62D99AA-1EAF-8F19-30B2-31DFED0ED3E5}"/>
              </a:ext>
            </a:extLst>
          </p:cNvPr>
          <p:cNvPicPr>
            <a:picLocks noChangeAspect="1"/>
          </p:cNvPicPr>
          <p:nvPr/>
        </p:nvPicPr>
        <p:blipFill>
          <a:blip r:embed="rId2"/>
          <a:stretch>
            <a:fillRect/>
          </a:stretch>
        </p:blipFill>
        <p:spPr>
          <a:xfrm>
            <a:off x="942414" y="1261185"/>
            <a:ext cx="5036565" cy="4704609"/>
          </a:xfrm>
          <a:prstGeom prst="rect">
            <a:avLst/>
          </a:prstGeom>
          <a:ln w="28575">
            <a:solidFill>
              <a:srgbClr val="0070C0"/>
            </a:solidFill>
          </a:ln>
          <a:effectLst>
            <a:glow rad="101600">
              <a:schemeClr val="accent6">
                <a:satMod val="175000"/>
                <a:alpha val="40000"/>
              </a:schemeClr>
            </a:glow>
          </a:effectLst>
        </p:spPr>
      </p:pic>
    </p:spTree>
    <p:extLst>
      <p:ext uri="{BB962C8B-B14F-4D97-AF65-F5344CB8AC3E}">
        <p14:creationId xmlns:p14="http://schemas.microsoft.com/office/powerpoint/2010/main" val="1451666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D5441E83-8011-F5E0-3282-D2741317B7ED}"/>
              </a:ext>
            </a:extLst>
          </p:cNvPr>
          <p:cNvSpPr>
            <a:spLocks noGrp="1"/>
          </p:cNvSpPr>
          <p:nvPr>
            <p:ph type="sldNum" sz="quarter" idx="12"/>
          </p:nvPr>
        </p:nvSpPr>
        <p:spPr/>
        <p:txBody>
          <a:bodyPr/>
          <a:lstStyle/>
          <a:p>
            <a:fld id="{59408D7B-F5EF-3647-86EB-54E54CC26444}" type="slidenum">
              <a:rPr lang="es-ES_tradnl" smtClean="0"/>
              <a:pPr/>
              <a:t>17</a:t>
            </a:fld>
            <a:endParaRPr lang="es-ES_tradnl"/>
          </a:p>
        </p:txBody>
      </p:sp>
      <p:sp>
        <p:nvSpPr>
          <p:cNvPr id="4" name="Título 1">
            <a:extLst>
              <a:ext uri="{FF2B5EF4-FFF2-40B4-BE49-F238E27FC236}">
                <a16:creationId xmlns:a16="http://schemas.microsoft.com/office/drawing/2014/main" id="{53EC1872-DAB4-1608-11BB-396444CFB194}"/>
              </a:ext>
            </a:extLst>
          </p:cNvPr>
          <p:cNvSpPr>
            <a:spLocks noGrp="1"/>
          </p:cNvSpPr>
          <p:nvPr>
            <p:ph type="title"/>
          </p:nvPr>
        </p:nvSpPr>
        <p:spPr>
          <a:xfrm>
            <a:off x="1668319" y="202821"/>
            <a:ext cx="8803108" cy="1016586"/>
          </a:xfrm>
        </p:spPr>
        <p:txBody>
          <a:bodyPr>
            <a:normAutofit/>
          </a:bodyPr>
          <a:lstStyle/>
          <a:p>
            <a:r>
              <a:rPr lang="es-MX" sz="2400" dirty="0">
                <a:solidFill>
                  <a:schemeClr val="tx1"/>
                </a:solidFill>
              </a:rPr>
              <a:t>Datos personales del Representante Legal / Apoderado</a:t>
            </a:r>
          </a:p>
        </p:txBody>
      </p:sp>
      <p:sp>
        <p:nvSpPr>
          <p:cNvPr id="5" name="Marcador de contenido 2">
            <a:extLst>
              <a:ext uri="{FF2B5EF4-FFF2-40B4-BE49-F238E27FC236}">
                <a16:creationId xmlns:a16="http://schemas.microsoft.com/office/drawing/2014/main" id="{E3F9FD03-38C2-0E3F-819E-B9218F69C6A3}"/>
              </a:ext>
            </a:extLst>
          </p:cNvPr>
          <p:cNvSpPr txBox="1">
            <a:spLocks/>
          </p:cNvSpPr>
          <p:nvPr/>
        </p:nvSpPr>
        <p:spPr>
          <a:xfrm>
            <a:off x="6597181" y="2235993"/>
            <a:ext cx="4885151" cy="18696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200" dirty="0"/>
              <a:t>En este apartado el sistema carga automáticamente la información del Representante Legal, por lo que únicamente se habilitarán los campos faltantes de información. </a:t>
            </a:r>
          </a:p>
          <a:p>
            <a:pPr algn="just"/>
            <a:endParaRPr lang="es-MX" sz="2200" dirty="0"/>
          </a:p>
          <a:p>
            <a:pPr algn="just"/>
            <a:endParaRPr lang="es-MX" sz="2200" dirty="0"/>
          </a:p>
          <a:p>
            <a:pPr algn="just"/>
            <a:endParaRPr lang="es-MX" sz="2200" dirty="0"/>
          </a:p>
          <a:p>
            <a:pPr marL="0" indent="0" algn="just">
              <a:buFont typeface="Arial" panose="020B0604020202020204" pitchFamily="34" charset="0"/>
              <a:buNone/>
            </a:pPr>
            <a:endParaRPr lang="es-MX" sz="2200" dirty="0"/>
          </a:p>
        </p:txBody>
      </p:sp>
      <p:sp>
        <p:nvSpPr>
          <p:cNvPr id="6" name="Elipse 5">
            <a:extLst>
              <a:ext uri="{FF2B5EF4-FFF2-40B4-BE49-F238E27FC236}">
                <a16:creationId xmlns:a16="http://schemas.microsoft.com/office/drawing/2014/main" id="{D56C4805-8991-10CA-CD1F-C2FE6EB0C55F}"/>
              </a:ext>
            </a:extLst>
          </p:cNvPr>
          <p:cNvSpPr/>
          <p:nvPr/>
        </p:nvSpPr>
        <p:spPr>
          <a:xfrm>
            <a:off x="992202" y="407772"/>
            <a:ext cx="595618" cy="5536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8</a:t>
            </a:r>
          </a:p>
        </p:txBody>
      </p:sp>
      <p:pic>
        <p:nvPicPr>
          <p:cNvPr id="7" name="Imagen 6">
            <a:extLst>
              <a:ext uri="{FF2B5EF4-FFF2-40B4-BE49-F238E27FC236}">
                <a16:creationId xmlns:a16="http://schemas.microsoft.com/office/drawing/2014/main" id="{21D44926-225B-186B-848E-B546345A9A51}"/>
              </a:ext>
            </a:extLst>
          </p:cNvPr>
          <p:cNvPicPr>
            <a:picLocks noChangeAspect="1"/>
          </p:cNvPicPr>
          <p:nvPr/>
        </p:nvPicPr>
        <p:blipFill>
          <a:blip r:embed="rId2"/>
          <a:stretch>
            <a:fillRect/>
          </a:stretch>
        </p:blipFill>
        <p:spPr>
          <a:xfrm>
            <a:off x="1021355" y="1219407"/>
            <a:ext cx="5048518" cy="5048518"/>
          </a:xfrm>
          <a:prstGeom prst="rect">
            <a:avLst/>
          </a:prstGeom>
          <a:ln w="28575">
            <a:solidFill>
              <a:schemeClr val="tx1"/>
            </a:solidFill>
          </a:ln>
          <a:effectLst>
            <a:glow rad="101600">
              <a:schemeClr val="accent1">
                <a:satMod val="175000"/>
                <a:alpha val="40000"/>
              </a:schemeClr>
            </a:glow>
          </a:effectLst>
        </p:spPr>
      </p:pic>
    </p:spTree>
    <p:extLst>
      <p:ext uri="{BB962C8B-B14F-4D97-AF65-F5344CB8AC3E}">
        <p14:creationId xmlns:p14="http://schemas.microsoft.com/office/powerpoint/2010/main" val="2049369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FDAE3F2-6437-3F17-3760-8AF217036196}"/>
              </a:ext>
            </a:extLst>
          </p:cNvPr>
          <p:cNvSpPr>
            <a:spLocks noGrp="1"/>
          </p:cNvSpPr>
          <p:nvPr>
            <p:ph type="sldNum" sz="quarter" idx="12"/>
          </p:nvPr>
        </p:nvSpPr>
        <p:spPr/>
        <p:txBody>
          <a:bodyPr/>
          <a:lstStyle/>
          <a:p>
            <a:fld id="{59408D7B-F5EF-3647-86EB-54E54CC26444}" type="slidenum">
              <a:rPr lang="es-ES_tradnl" smtClean="0"/>
              <a:pPr/>
              <a:t>18</a:t>
            </a:fld>
            <a:endParaRPr lang="es-ES_tradnl"/>
          </a:p>
        </p:txBody>
      </p:sp>
      <p:sp>
        <p:nvSpPr>
          <p:cNvPr id="4" name="Título 1">
            <a:extLst>
              <a:ext uri="{FF2B5EF4-FFF2-40B4-BE49-F238E27FC236}">
                <a16:creationId xmlns:a16="http://schemas.microsoft.com/office/drawing/2014/main" id="{6BAF6047-1654-26CC-50B2-5D4020F7F631}"/>
              </a:ext>
            </a:extLst>
          </p:cNvPr>
          <p:cNvSpPr>
            <a:spLocks noGrp="1"/>
          </p:cNvSpPr>
          <p:nvPr>
            <p:ph type="title"/>
          </p:nvPr>
        </p:nvSpPr>
        <p:spPr>
          <a:xfrm>
            <a:off x="1557559" y="134671"/>
            <a:ext cx="10117003" cy="1016586"/>
          </a:xfrm>
        </p:spPr>
        <p:txBody>
          <a:bodyPr>
            <a:normAutofit/>
          </a:bodyPr>
          <a:lstStyle/>
          <a:p>
            <a:r>
              <a:rPr lang="es-MX" sz="2400" dirty="0">
                <a:solidFill>
                  <a:schemeClr val="tx1"/>
                </a:solidFill>
              </a:rPr>
              <a:t>Domicilio del Representante Legal / Apoderado</a:t>
            </a:r>
          </a:p>
        </p:txBody>
      </p:sp>
      <p:sp>
        <p:nvSpPr>
          <p:cNvPr id="5" name="Marcador de contenido 2">
            <a:extLst>
              <a:ext uri="{FF2B5EF4-FFF2-40B4-BE49-F238E27FC236}">
                <a16:creationId xmlns:a16="http://schemas.microsoft.com/office/drawing/2014/main" id="{8E5927C4-846B-9C1E-B228-E747D1D9C5A3}"/>
              </a:ext>
            </a:extLst>
          </p:cNvPr>
          <p:cNvSpPr txBox="1">
            <a:spLocks/>
          </p:cNvSpPr>
          <p:nvPr/>
        </p:nvSpPr>
        <p:spPr>
          <a:xfrm>
            <a:off x="6357025" y="1973062"/>
            <a:ext cx="5348951" cy="291187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t>La información ingresada debe coincidir con el comprobante de domicilio del Representante Legal. </a:t>
            </a:r>
          </a:p>
          <a:p>
            <a:pPr algn="just"/>
            <a:endParaRPr lang="es-MX" sz="2400" dirty="0"/>
          </a:p>
          <a:p>
            <a:pPr marL="0" indent="0" algn="just">
              <a:buNone/>
            </a:pPr>
            <a:r>
              <a:rPr lang="es-MX" sz="2400" dirty="0"/>
              <a:t>Una vez finalizado este proceso el proyecto ha quedado registrado, donde a continuación se podrá ingresar la información técnica de acuerdo al Estudio que le corresponda a la solicitud.</a:t>
            </a:r>
          </a:p>
          <a:p>
            <a:pPr algn="just"/>
            <a:endParaRPr lang="es-MX" sz="2400" dirty="0"/>
          </a:p>
          <a:p>
            <a:pPr algn="just"/>
            <a:endParaRPr lang="es-MX" sz="2400" dirty="0"/>
          </a:p>
          <a:p>
            <a:pPr algn="just"/>
            <a:endParaRPr lang="es-MX" sz="2400" dirty="0"/>
          </a:p>
          <a:p>
            <a:pPr marL="0" indent="0" algn="just">
              <a:buFont typeface="Arial" panose="020B0604020202020204" pitchFamily="34" charset="0"/>
              <a:buNone/>
            </a:pPr>
            <a:endParaRPr lang="es-MX" sz="2400" dirty="0"/>
          </a:p>
        </p:txBody>
      </p:sp>
      <p:sp>
        <p:nvSpPr>
          <p:cNvPr id="6" name="Elipse 5">
            <a:extLst>
              <a:ext uri="{FF2B5EF4-FFF2-40B4-BE49-F238E27FC236}">
                <a16:creationId xmlns:a16="http://schemas.microsoft.com/office/drawing/2014/main" id="{C4611C10-7745-5956-B7F0-4DA39352C78C}"/>
              </a:ext>
            </a:extLst>
          </p:cNvPr>
          <p:cNvSpPr/>
          <p:nvPr/>
        </p:nvSpPr>
        <p:spPr>
          <a:xfrm>
            <a:off x="881443" y="339622"/>
            <a:ext cx="595618" cy="553673"/>
          </a:xfrm>
          <a:prstGeom prst="ellipse">
            <a:avLst/>
          </a:prstGeom>
          <a:solidFill>
            <a:srgbClr val="BC95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9</a:t>
            </a:r>
          </a:p>
        </p:txBody>
      </p:sp>
      <p:pic>
        <p:nvPicPr>
          <p:cNvPr id="7" name="Imagen 6">
            <a:extLst>
              <a:ext uri="{FF2B5EF4-FFF2-40B4-BE49-F238E27FC236}">
                <a16:creationId xmlns:a16="http://schemas.microsoft.com/office/drawing/2014/main" id="{FF7D1605-10B8-F6CD-D26C-9887B4225BFA}"/>
              </a:ext>
            </a:extLst>
          </p:cNvPr>
          <p:cNvPicPr>
            <a:picLocks noChangeAspect="1"/>
          </p:cNvPicPr>
          <p:nvPr/>
        </p:nvPicPr>
        <p:blipFill>
          <a:blip r:embed="rId2"/>
          <a:stretch>
            <a:fillRect/>
          </a:stretch>
        </p:blipFill>
        <p:spPr>
          <a:xfrm>
            <a:off x="760701" y="1338452"/>
            <a:ext cx="5074276" cy="4694349"/>
          </a:xfrm>
          <a:prstGeom prst="rect">
            <a:avLst/>
          </a:prstGeom>
          <a:ln w="28575">
            <a:solidFill>
              <a:srgbClr val="BC955C"/>
            </a:solidFill>
          </a:ln>
          <a:effectLst>
            <a:glow rad="101600">
              <a:srgbClr val="BC955C">
                <a:alpha val="40000"/>
              </a:srgbClr>
            </a:glow>
          </a:effectLst>
        </p:spPr>
      </p:pic>
    </p:spTree>
    <p:extLst>
      <p:ext uri="{BB962C8B-B14F-4D97-AF65-F5344CB8AC3E}">
        <p14:creationId xmlns:p14="http://schemas.microsoft.com/office/powerpoint/2010/main" val="2253276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209800" y="5093240"/>
            <a:ext cx="7772400" cy="0"/>
          </a:xfrm>
          <a:prstGeom prst="line">
            <a:avLst/>
          </a:prstGeom>
          <a:ln w="63500" cap="sq">
            <a:solidFill>
              <a:srgbClr val="F7A400"/>
            </a:solidFill>
          </a:ln>
        </p:spPr>
        <p:style>
          <a:lnRef idx="1">
            <a:schemeClr val="accent2"/>
          </a:lnRef>
          <a:fillRef idx="0">
            <a:schemeClr val="accent2"/>
          </a:fillRef>
          <a:effectRef idx="0">
            <a:schemeClr val="accent2"/>
          </a:effectRef>
          <a:fontRef idx="minor">
            <a:schemeClr val="tx1"/>
          </a:fontRef>
        </p:style>
      </p:cxnSp>
      <p:sp>
        <p:nvSpPr>
          <p:cNvPr id="8" name="CuadroTexto 7">
            <a:extLst>
              <a:ext uri="{FF2B5EF4-FFF2-40B4-BE49-F238E27FC236}">
                <a16:creationId xmlns:a16="http://schemas.microsoft.com/office/drawing/2014/main" id="{92936963-C050-F758-ADB3-EDD633AD296D}"/>
              </a:ext>
            </a:extLst>
          </p:cNvPr>
          <p:cNvSpPr txBox="1"/>
          <p:nvPr/>
        </p:nvSpPr>
        <p:spPr>
          <a:xfrm>
            <a:off x="722141" y="4121406"/>
            <a:ext cx="10747717" cy="523220"/>
          </a:xfrm>
          <a:prstGeom prst="rect">
            <a:avLst/>
          </a:prstGeom>
          <a:noFill/>
        </p:spPr>
        <p:txBody>
          <a:bodyPr wrap="square">
            <a:spAutoFit/>
          </a:bodyPr>
          <a:lstStyle/>
          <a:p>
            <a:r>
              <a:rPr lang="es-MX" sz="2800" b="1" dirty="0">
                <a:latin typeface="Arial Black" panose="020B0A04020102020204" pitchFamily="34" charset="0"/>
              </a:rPr>
              <a:t>Puntos clave a considerar antes de enviar la solicitud</a:t>
            </a:r>
          </a:p>
        </p:txBody>
      </p:sp>
    </p:spTree>
    <p:extLst>
      <p:ext uri="{BB962C8B-B14F-4D97-AF65-F5344CB8AC3E}">
        <p14:creationId xmlns:p14="http://schemas.microsoft.com/office/powerpoint/2010/main" val="334588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57790" y="2941325"/>
            <a:ext cx="9407620" cy="1395543"/>
          </a:xfrm>
        </p:spPr>
        <p:txBody>
          <a:bodyPr anchor="b">
            <a:normAutofit/>
          </a:bodyPr>
          <a:lstStyle/>
          <a:p>
            <a:r>
              <a:rPr lang="es-ES_tradnl" sz="3200" dirty="0">
                <a:solidFill>
                  <a:schemeClr val="tx1"/>
                </a:solidFill>
              </a:rPr>
              <a:t>SIASIC V2 Puntos Clave para el envío de solicitudes</a:t>
            </a:r>
            <a:endParaRPr lang="es-ES_tradnl" sz="1600" dirty="0">
              <a:solidFill>
                <a:schemeClr val="tx1"/>
              </a:solidFill>
            </a:endParaRPr>
          </a:p>
        </p:txBody>
      </p:sp>
      <p:sp>
        <p:nvSpPr>
          <p:cNvPr id="3" name="Subtítulo 2"/>
          <p:cNvSpPr>
            <a:spLocks noGrp="1"/>
          </p:cNvSpPr>
          <p:nvPr>
            <p:ph type="subTitle" idx="1"/>
          </p:nvPr>
        </p:nvSpPr>
        <p:spPr>
          <a:xfrm>
            <a:off x="1426590" y="5323416"/>
            <a:ext cx="9338820" cy="721454"/>
          </a:xfrm>
        </p:spPr>
        <p:txBody>
          <a:bodyPr anchor="t">
            <a:normAutofit/>
          </a:bodyPr>
          <a:lstStyle/>
          <a:p>
            <a:r>
              <a:rPr lang="es-ES_tradnl" b="1" dirty="0"/>
              <a:t>Ing. Rafael Barajas Vidal</a:t>
            </a:r>
          </a:p>
          <a:p>
            <a:endParaRPr lang="es-ES_tradnl" sz="1700" dirty="0"/>
          </a:p>
        </p:txBody>
      </p:sp>
      <p:sp>
        <p:nvSpPr>
          <p:cNvPr id="6" name="Subtítulo 2"/>
          <p:cNvSpPr txBox="1">
            <a:spLocks/>
          </p:cNvSpPr>
          <p:nvPr/>
        </p:nvSpPr>
        <p:spPr>
          <a:xfrm>
            <a:off x="2667000" y="6316696"/>
            <a:ext cx="6858000" cy="30829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200" i="1" dirty="0">
                <a:solidFill>
                  <a:schemeClr val="tx1">
                    <a:lumMod val="75000"/>
                    <a:lumOff val="25000"/>
                  </a:schemeClr>
                </a:solidFill>
                <a:latin typeface="Tahoma" charset="0"/>
                <a:ea typeface="Tahoma" charset="0"/>
                <a:cs typeface="Tahoma" charset="0"/>
              </a:rPr>
              <a:t>Zapopan, Jalisco, octubre de 2022.</a:t>
            </a:r>
          </a:p>
        </p:txBody>
      </p:sp>
      <p:sp>
        <p:nvSpPr>
          <p:cNvPr id="8" name="Subtítulo 2"/>
          <p:cNvSpPr txBox="1">
            <a:spLocks/>
          </p:cNvSpPr>
          <p:nvPr/>
        </p:nvSpPr>
        <p:spPr>
          <a:xfrm>
            <a:off x="2657622" y="5903537"/>
            <a:ext cx="6858000" cy="7214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a:solidFill>
                <a:schemeClr val="bg1"/>
              </a:solidFill>
              <a:latin typeface="Tahoma" charset="0"/>
              <a:ea typeface="Tahoma" charset="0"/>
              <a:cs typeface="Tahoma" charset="0"/>
            </a:endParaRPr>
          </a:p>
        </p:txBody>
      </p:sp>
    </p:spTree>
    <p:extLst>
      <p:ext uri="{BB962C8B-B14F-4D97-AF65-F5344CB8AC3E}">
        <p14:creationId xmlns:p14="http://schemas.microsoft.com/office/powerpoint/2010/main" val="2447522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0F4B175-F138-3875-5635-91C01ED8FA8B}"/>
              </a:ext>
            </a:extLst>
          </p:cNvPr>
          <p:cNvSpPr>
            <a:spLocks noGrp="1"/>
          </p:cNvSpPr>
          <p:nvPr>
            <p:ph type="sldNum" sz="quarter" idx="12"/>
          </p:nvPr>
        </p:nvSpPr>
        <p:spPr/>
        <p:txBody>
          <a:bodyPr/>
          <a:lstStyle/>
          <a:p>
            <a:fld id="{59408D7B-F5EF-3647-86EB-54E54CC26444}" type="slidenum">
              <a:rPr lang="es-ES_tradnl" smtClean="0"/>
              <a:pPr/>
              <a:t>20</a:t>
            </a:fld>
            <a:endParaRPr lang="es-ES_tradnl"/>
          </a:p>
        </p:txBody>
      </p:sp>
      <p:sp>
        <p:nvSpPr>
          <p:cNvPr id="4" name="Marcador de contenido 2">
            <a:extLst>
              <a:ext uri="{FF2B5EF4-FFF2-40B4-BE49-F238E27FC236}">
                <a16:creationId xmlns:a16="http://schemas.microsoft.com/office/drawing/2014/main" id="{4A425243-3C68-FA66-9CA4-CCA1DDAEC18E}"/>
              </a:ext>
            </a:extLst>
          </p:cNvPr>
          <p:cNvSpPr txBox="1">
            <a:spLocks/>
          </p:cNvSpPr>
          <p:nvPr/>
        </p:nvSpPr>
        <p:spPr>
          <a:xfrm>
            <a:off x="682596" y="448834"/>
            <a:ext cx="9774504" cy="151832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600" b="1" dirty="0"/>
              <a:t>Aceptación de uso de modelos Genéricos</a:t>
            </a:r>
          </a:p>
          <a:p>
            <a:pPr marL="0" indent="0" algn="just">
              <a:buFont typeface="Arial" panose="020B0604020202020204" pitchFamily="34" charset="0"/>
              <a:buNone/>
            </a:pPr>
            <a:r>
              <a:rPr lang="es-MX" sz="2200" dirty="0"/>
              <a:t>En casos donde se haya autorizado el uso de modelos genéricos, el SIASIC V2 puede indicar que no se aceptaron, por lo que se deberá agregar la carta de aceptación dentro de la información enviada para la revisión del Estudio correspondiente.</a:t>
            </a:r>
          </a:p>
          <a:p>
            <a:endParaRPr lang="es-MX" sz="2200" dirty="0"/>
          </a:p>
          <a:p>
            <a:endParaRPr lang="es-MX" sz="2200" dirty="0"/>
          </a:p>
          <a:p>
            <a:endParaRPr lang="es-MX" sz="2200" dirty="0"/>
          </a:p>
          <a:p>
            <a:pPr marL="0" indent="0">
              <a:buFont typeface="Arial" panose="020B0604020202020204" pitchFamily="34" charset="0"/>
              <a:buNone/>
            </a:pPr>
            <a:endParaRPr lang="es-MX" sz="2200" dirty="0"/>
          </a:p>
        </p:txBody>
      </p:sp>
      <p:pic>
        <p:nvPicPr>
          <p:cNvPr id="6" name="Imagen 5">
            <a:extLst>
              <a:ext uri="{FF2B5EF4-FFF2-40B4-BE49-F238E27FC236}">
                <a16:creationId xmlns:a16="http://schemas.microsoft.com/office/drawing/2014/main" id="{6ECC2CC1-1EDF-386D-5735-2A1A2786460C}"/>
              </a:ext>
            </a:extLst>
          </p:cNvPr>
          <p:cNvPicPr>
            <a:picLocks noChangeAspect="1"/>
          </p:cNvPicPr>
          <p:nvPr/>
        </p:nvPicPr>
        <p:blipFill>
          <a:blip r:embed="rId2"/>
          <a:stretch>
            <a:fillRect/>
          </a:stretch>
        </p:blipFill>
        <p:spPr>
          <a:xfrm>
            <a:off x="682595" y="2329370"/>
            <a:ext cx="5054760" cy="3552123"/>
          </a:xfrm>
          <a:prstGeom prst="rect">
            <a:avLst/>
          </a:prstGeom>
          <a:ln w="38100">
            <a:solidFill>
              <a:srgbClr val="7030A0"/>
            </a:solidFill>
          </a:ln>
          <a:effectLst>
            <a:outerShdw blurRad="50800" dist="38100" dir="18900000" algn="bl" rotWithShape="0">
              <a:prstClr val="black">
                <a:alpha val="40000"/>
              </a:prstClr>
            </a:outerShdw>
          </a:effectLst>
        </p:spPr>
      </p:pic>
      <p:pic>
        <p:nvPicPr>
          <p:cNvPr id="7" name="Marcador de contenido 4">
            <a:extLst>
              <a:ext uri="{FF2B5EF4-FFF2-40B4-BE49-F238E27FC236}">
                <a16:creationId xmlns:a16="http://schemas.microsoft.com/office/drawing/2014/main" id="{379B2E40-58EA-F8EB-870F-9403E11AB96E}"/>
              </a:ext>
            </a:extLst>
          </p:cNvPr>
          <p:cNvPicPr>
            <a:picLocks noChangeAspect="1"/>
          </p:cNvPicPr>
          <p:nvPr/>
        </p:nvPicPr>
        <p:blipFill>
          <a:blip r:embed="rId3"/>
          <a:stretch>
            <a:fillRect/>
          </a:stretch>
        </p:blipFill>
        <p:spPr>
          <a:xfrm>
            <a:off x="6987723" y="2134062"/>
            <a:ext cx="4233293" cy="3792119"/>
          </a:xfrm>
          <a:prstGeom prst="rect">
            <a:avLst/>
          </a:prstGeom>
          <a:ln w="28575">
            <a:solidFill>
              <a:schemeClr val="accent4"/>
            </a:solidFill>
          </a:ln>
          <a:effectLst>
            <a:glow rad="139700">
              <a:schemeClr val="accent4">
                <a:satMod val="175000"/>
                <a:alpha val="40000"/>
              </a:schemeClr>
            </a:glow>
          </a:effectLst>
        </p:spPr>
      </p:pic>
      <p:sp>
        <p:nvSpPr>
          <p:cNvPr id="8" name="Flecha: a la derecha 7">
            <a:extLst>
              <a:ext uri="{FF2B5EF4-FFF2-40B4-BE49-F238E27FC236}">
                <a16:creationId xmlns:a16="http://schemas.microsoft.com/office/drawing/2014/main" id="{382BD9F3-3AB7-0ADE-9986-D3857FA22CA7}"/>
              </a:ext>
            </a:extLst>
          </p:cNvPr>
          <p:cNvSpPr/>
          <p:nvPr/>
        </p:nvSpPr>
        <p:spPr>
          <a:xfrm>
            <a:off x="5931684" y="3890449"/>
            <a:ext cx="861710" cy="429963"/>
          </a:xfrm>
          <a:prstGeom prst="rightArrow">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6444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972123C-8C03-55E0-48AF-B8D3F030F080}"/>
              </a:ext>
            </a:extLst>
          </p:cNvPr>
          <p:cNvSpPr>
            <a:spLocks noGrp="1"/>
          </p:cNvSpPr>
          <p:nvPr>
            <p:ph type="sldNum" sz="quarter" idx="12"/>
          </p:nvPr>
        </p:nvSpPr>
        <p:spPr/>
        <p:txBody>
          <a:bodyPr/>
          <a:lstStyle/>
          <a:p>
            <a:fld id="{59408D7B-F5EF-3647-86EB-54E54CC26444}" type="slidenum">
              <a:rPr lang="es-ES_tradnl" smtClean="0"/>
              <a:pPr/>
              <a:t>21</a:t>
            </a:fld>
            <a:endParaRPr lang="es-ES_tradnl"/>
          </a:p>
        </p:txBody>
      </p:sp>
      <p:sp>
        <p:nvSpPr>
          <p:cNvPr id="4" name="Marcador de contenido 2">
            <a:extLst>
              <a:ext uri="{FF2B5EF4-FFF2-40B4-BE49-F238E27FC236}">
                <a16:creationId xmlns:a16="http://schemas.microsoft.com/office/drawing/2014/main" id="{A90726E2-8EE4-841E-9242-9499A23D74A2}"/>
              </a:ext>
            </a:extLst>
          </p:cNvPr>
          <p:cNvSpPr txBox="1">
            <a:spLocks/>
          </p:cNvSpPr>
          <p:nvPr/>
        </p:nvSpPr>
        <p:spPr>
          <a:xfrm>
            <a:off x="771088" y="542108"/>
            <a:ext cx="10515600" cy="57412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400" b="1" dirty="0"/>
              <a:t>Disponibilidad de Cambio de nivel de tensión</a:t>
            </a:r>
          </a:p>
          <a:p>
            <a:endParaRPr lang="es-MX" sz="2000" b="1" dirty="0"/>
          </a:p>
          <a:p>
            <a:pPr marL="0" indent="0" algn="just">
              <a:buFont typeface="Arial" panose="020B0604020202020204" pitchFamily="34" charset="0"/>
              <a:buNone/>
            </a:pPr>
            <a:r>
              <a:rPr lang="es-MX" sz="2000" dirty="0"/>
              <a:t>Al generarse el Anexo III-B, no se refleja lo que se ingresó en el SIASIC V2, por lo que se tendrá que indicar manualmente dicha decisión.</a:t>
            </a:r>
          </a:p>
          <a:p>
            <a:endParaRPr lang="es-MX" sz="2200" dirty="0"/>
          </a:p>
          <a:p>
            <a:endParaRPr lang="es-MX" sz="2200" dirty="0"/>
          </a:p>
          <a:p>
            <a:endParaRPr lang="es-MX" sz="2200" dirty="0"/>
          </a:p>
          <a:p>
            <a:pPr marL="0" indent="0">
              <a:buFont typeface="Arial" panose="020B0604020202020204" pitchFamily="34" charset="0"/>
              <a:buNone/>
            </a:pPr>
            <a:endParaRPr lang="es-MX" sz="2200" dirty="0"/>
          </a:p>
          <a:p>
            <a:pPr marL="0" indent="0">
              <a:buFont typeface="Arial" panose="020B0604020202020204" pitchFamily="34" charset="0"/>
              <a:buNone/>
            </a:pPr>
            <a:endParaRPr lang="es-MX" sz="2200" dirty="0"/>
          </a:p>
          <a:p>
            <a:pPr marL="0" indent="0">
              <a:buFont typeface="Arial" panose="020B0604020202020204" pitchFamily="34" charset="0"/>
              <a:buNone/>
            </a:pPr>
            <a:endParaRPr lang="es-MX" sz="2200" dirty="0"/>
          </a:p>
        </p:txBody>
      </p:sp>
      <p:pic>
        <p:nvPicPr>
          <p:cNvPr id="5" name="Imagen 4">
            <a:extLst>
              <a:ext uri="{FF2B5EF4-FFF2-40B4-BE49-F238E27FC236}">
                <a16:creationId xmlns:a16="http://schemas.microsoft.com/office/drawing/2014/main" id="{EEC53723-3937-E774-4C02-4D9D479FFF80}"/>
              </a:ext>
            </a:extLst>
          </p:cNvPr>
          <p:cNvPicPr>
            <a:picLocks noChangeAspect="1"/>
          </p:cNvPicPr>
          <p:nvPr/>
        </p:nvPicPr>
        <p:blipFill rotWithShape="1">
          <a:blip r:embed="rId2"/>
          <a:srcRect r="43275"/>
          <a:stretch/>
        </p:blipFill>
        <p:spPr>
          <a:xfrm>
            <a:off x="994984" y="3330359"/>
            <a:ext cx="3718224" cy="1438231"/>
          </a:xfrm>
          <a:prstGeom prst="rect">
            <a:avLst/>
          </a:prstGeom>
          <a:ln w="38100">
            <a:solidFill>
              <a:srgbClr val="7030A0"/>
            </a:solidFill>
          </a:ln>
          <a:effectLst>
            <a:outerShdw blurRad="50800" dist="38100" dir="18900000" algn="bl" rotWithShape="0">
              <a:prstClr val="black">
                <a:alpha val="40000"/>
              </a:prstClr>
            </a:outerShdw>
          </a:effectLst>
        </p:spPr>
      </p:pic>
      <p:sp>
        <p:nvSpPr>
          <p:cNvPr id="6" name="Flecha: a la derecha 5">
            <a:extLst>
              <a:ext uri="{FF2B5EF4-FFF2-40B4-BE49-F238E27FC236}">
                <a16:creationId xmlns:a16="http://schemas.microsoft.com/office/drawing/2014/main" id="{200F7DB2-697E-AB59-39E5-769000E65AEA}"/>
              </a:ext>
            </a:extLst>
          </p:cNvPr>
          <p:cNvSpPr/>
          <p:nvPr/>
        </p:nvSpPr>
        <p:spPr>
          <a:xfrm>
            <a:off x="5287554" y="3854166"/>
            <a:ext cx="1020932" cy="390618"/>
          </a:xfrm>
          <a:prstGeom prst="rightArrow">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Imagen 6">
            <a:extLst>
              <a:ext uri="{FF2B5EF4-FFF2-40B4-BE49-F238E27FC236}">
                <a16:creationId xmlns:a16="http://schemas.microsoft.com/office/drawing/2014/main" id="{4046D79E-F016-B22B-A1FC-9252E6C657AB}"/>
              </a:ext>
            </a:extLst>
          </p:cNvPr>
          <p:cNvPicPr>
            <a:picLocks noChangeAspect="1"/>
          </p:cNvPicPr>
          <p:nvPr/>
        </p:nvPicPr>
        <p:blipFill rotWithShape="1">
          <a:blip r:embed="rId2"/>
          <a:srcRect r="43275"/>
          <a:stretch/>
        </p:blipFill>
        <p:spPr>
          <a:xfrm>
            <a:off x="6683242" y="2415935"/>
            <a:ext cx="3718224" cy="1438231"/>
          </a:xfrm>
          <a:prstGeom prst="rect">
            <a:avLst/>
          </a:prstGeom>
          <a:ln w="28575">
            <a:solidFill>
              <a:schemeClr val="accent4"/>
            </a:solidFill>
          </a:ln>
          <a:effectLst>
            <a:glow rad="139700">
              <a:schemeClr val="accent4">
                <a:satMod val="175000"/>
                <a:alpha val="40000"/>
              </a:schemeClr>
            </a:glow>
          </a:effectLst>
        </p:spPr>
      </p:pic>
      <p:pic>
        <p:nvPicPr>
          <p:cNvPr id="8" name="Imagen 7">
            <a:extLst>
              <a:ext uri="{FF2B5EF4-FFF2-40B4-BE49-F238E27FC236}">
                <a16:creationId xmlns:a16="http://schemas.microsoft.com/office/drawing/2014/main" id="{10EA0803-2A8A-F922-A5A8-D36EF129A010}"/>
              </a:ext>
            </a:extLst>
          </p:cNvPr>
          <p:cNvPicPr>
            <a:picLocks noChangeAspect="1"/>
          </p:cNvPicPr>
          <p:nvPr/>
        </p:nvPicPr>
        <p:blipFill rotWithShape="1">
          <a:blip r:embed="rId2"/>
          <a:srcRect r="43275"/>
          <a:stretch/>
        </p:blipFill>
        <p:spPr>
          <a:xfrm>
            <a:off x="6683242" y="4170632"/>
            <a:ext cx="3718224" cy="1438231"/>
          </a:xfrm>
          <a:prstGeom prst="rect">
            <a:avLst/>
          </a:prstGeom>
          <a:ln w="28575">
            <a:solidFill>
              <a:schemeClr val="accent4"/>
            </a:solidFill>
          </a:ln>
          <a:effectLst>
            <a:glow rad="139700">
              <a:schemeClr val="accent4">
                <a:satMod val="175000"/>
                <a:alpha val="40000"/>
              </a:schemeClr>
            </a:glow>
          </a:effectLst>
        </p:spPr>
      </p:pic>
      <p:sp>
        <p:nvSpPr>
          <p:cNvPr id="9" name="CuadroTexto 8">
            <a:extLst>
              <a:ext uri="{FF2B5EF4-FFF2-40B4-BE49-F238E27FC236}">
                <a16:creationId xmlns:a16="http://schemas.microsoft.com/office/drawing/2014/main" id="{0E05B4D6-0B2B-E0C6-0BD1-C73BDE8B8086}"/>
              </a:ext>
            </a:extLst>
          </p:cNvPr>
          <p:cNvSpPr txBox="1"/>
          <p:nvPr/>
        </p:nvSpPr>
        <p:spPr>
          <a:xfrm>
            <a:off x="7415311" y="3456972"/>
            <a:ext cx="284052" cy="369332"/>
          </a:xfrm>
          <a:prstGeom prst="rect">
            <a:avLst/>
          </a:prstGeom>
          <a:noFill/>
        </p:spPr>
        <p:txBody>
          <a:bodyPr wrap="none" rtlCol="0">
            <a:spAutoFit/>
          </a:bodyPr>
          <a:lstStyle/>
          <a:p>
            <a:r>
              <a:rPr lang="es-MX" dirty="0">
                <a:solidFill>
                  <a:srgbClr val="FF0000"/>
                </a:solidFill>
              </a:rPr>
              <a:t>x</a:t>
            </a:r>
          </a:p>
        </p:txBody>
      </p:sp>
      <p:sp>
        <p:nvSpPr>
          <p:cNvPr id="10" name="CuadroTexto 9">
            <a:extLst>
              <a:ext uri="{FF2B5EF4-FFF2-40B4-BE49-F238E27FC236}">
                <a16:creationId xmlns:a16="http://schemas.microsoft.com/office/drawing/2014/main" id="{83B8234D-3BF5-AB26-F99B-487974F168EE}"/>
              </a:ext>
            </a:extLst>
          </p:cNvPr>
          <p:cNvSpPr txBox="1"/>
          <p:nvPr/>
        </p:nvSpPr>
        <p:spPr>
          <a:xfrm>
            <a:off x="8040786" y="5187347"/>
            <a:ext cx="284052" cy="369332"/>
          </a:xfrm>
          <a:prstGeom prst="rect">
            <a:avLst/>
          </a:prstGeom>
          <a:noFill/>
        </p:spPr>
        <p:txBody>
          <a:bodyPr wrap="none" rtlCol="0">
            <a:spAutoFit/>
          </a:bodyPr>
          <a:lstStyle/>
          <a:p>
            <a:r>
              <a:rPr lang="es-MX" dirty="0">
                <a:solidFill>
                  <a:srgbClr val="FF0000"/>
                </a:solidFill>
              </a:rPr>
              <a:t>x</a:t>
            </a:r>
          </a:p>
        </p:txBody>
      </p:sp>
    </p:spTree>
    <p:extLst>
      <p:ext uri="{BB962C8B-B14F-4D97-AF65-F5344CB8AC3E}">
        <p14:creationId xmlns:p14="http://schemas.microsoft.com/office/powerpoint/2010/main" val="3283437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47EBD427-3695-CB2B-A5E6-06AF53C7DD4D}"/>
              </a:ext>
            </a:extLst>
          </p:cNvPr>
          <p:cNvSpPr>
            <a:spLocks noGrp="1"/>
          </p:cNvSpPr>
          <p:nvPr>
            <p:ph type="sldNum" sz="quarter" idx="12"/>
          </p:nvPr>
        </p:nvSpPr>
        <p:spPr/>
        <p:txBody>
          <a:bodyPr/>
          <a:lstStyle/>
          <a:p>
            <a:fld id="{59408D7B-F5EF-3647-86EB-54E54CC26444}" type="slidenum">
              <a:rPr lang="es-ES_tradnl" smtClean="0"/>
              <a:pPr/>
              <a:t>22</a:t>
            </a:fld>
            <a:endParaRPr lang="es-ES_tradnl"/>
          </a:p>
        </p:txBody>
      </p:sp>
      <p:sp>
        <p:nvSpPr>
          <p:cNvPr id="4" name="Marcador de contenido 2">
            <a:extLst>
              <a:ext uri="{FF2B5EF4-FFF2-40B4-BE49-F238E27FC236}">
                <a16:creationId xmlns:a16="http://schemas.microsoft.com/office/drawing/2014/main" id="{D4040C87-921B-6FC7-C632-79F35820911A}"/>
              </a:ext>
            </a:extLst>
          </p:cNvPr>
          <p:cNvSpPr txBox="1">
            <a:spLocks/>
          </p:cNvSpPr>
          <p:nvPr/>
        </p:nvSpPr>
        <p:spPr>
          <a:xfrm>
            <a:off x="626308" y="374468"/>
            <a:ext cx="10780832" cy="57412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400" b="1" dirty="0"/>
              <a:t>Consideraciones en la Fecha Estimada de Operación (FEO)</a:t>
            </a:r>
          </a:p>
          <a:p>
            <a:endParaRPr lang="es-MX" sz="1000" b="1" dirty="0"/>
          </a:p>
          <a:p>
            <a:pPr marL="0" indent="0" algn="just">
              <a:buFont typeface="Arial" panose="020B0604020202020204" pitchFamily="34" charset="0"/>
              <a:buNone/>
            </a:pPr>
            <a:r>
              <a:rPr lang="es-MX" sz="2000" dirty="0"/>
              <a:t>La Fecha Estimada de Operación debe contemplar el tiempo necesario para:</a:t>
            </a:r>
          </a:p>
          <a:p>
            <a:pPr marL="0" indent="0" algn="just">
              <a:buFont typeface="Arial" panose="020B0604020202020204" pitchFamily="34" charset="0"/>
              <a:buNone/>
            </a:pPr>
            <a:endParaRPr lang="es-MX" sz="1000" dirty="0"/>
          </a:p>
          <a:p>
            <a:pPr algn="just"/>
            <a:r>
              <a:rPr lang="es-MX" b="1" dirty="0"/>
              <a:t>Proceso de Estudios  </a:t>
            </a:r>
            <a:r>
              <a:rPr lang="es-MX" dirty="0"/>
              <a:t>(Revisiones, Elaboración, Envío de Solicitudes, etc.)</a:t>
            </a:r>
          </a:p>
          <a:p>
            <a:pPr algn="just"/>
            <a:r>
              <a:rPr lang="es-MX" b="1" dirty="0"/>
              <a:t>Firma de Contrato </a:t>
            </a:r>
            <a:r>
              <a:rPr lang="es-MX" dirty="0"/>
              <a:t>(Garantías Financieras, Solicitud, Instrucción de Contrato, Firma)</a:t>
            </a:r>
          </a:p>
          <a:p>
            <a:pPr algn="just"/>
            <a:r>
              <a:rPr lang="es-MX" b="1" dirty="0"/>
              <a:t>Puesta en Servicio </a:t>
            </a:r>
            <a:r>
              <a:rPr lang="es-MX" dirty="0"/>
              <a:t>(Construcción de Obras de Refuerzo, Cumplimiento del POC)</a:t>
            </a:r>
          </a:p>
          <a:p>
            <a:pPr algn="just"/>
            <a:r>
              <a:rPr lang="es-MX" b="1" dirty="0"/>
              <a:t>Periodo de Pruebas </a:t>
            </a:r>
            <a:r>
              <a:rPr lang="es-MX" dirty="0"/>
              <a:t>(Una vez finalizado el Periodo de Pruebas satisfactoriamente se declara la Operación Comercial)</a:t>
            </a:r>
          </a:p>
          <a:p>
            <a:pPr marL="0" indent="0" algn="just">
              <a:buFont typeface="Arial" panose="020B0604020202020204" pitchFamily="34" charset="0"/>
              <a:buNone/>
            </a:pPr>
            <a:endParaRPr lang="es-MX" sz="600" dirty="0"/>
          </a:p>
          <a:p>
            <a:pPr marL="0" indent="0" algn="just">
              <a:buFont typeface="Arial" panose="020B0604020202020204" pitchFamily="34" charset="0"/>
              <a:buNone/>
            </a:pPr>
            <a:r>
              <a:rPr lang="es-MX" sz="2000" dirty="0"/>
              <a:t>En solicitudes que se realicen por etapas, la Fecha Estimada de Operación debe coincidir con la Fecha de la Etapa 1. </a:t>
            </a:r>
          </a:p>
          <a:p>
            <a:pPr marL="0" indent="0" algn="just">
              <a:buFont typeface="Arial" panose="020B0604020202020204" pitchFamily="34" charset="0"/>
              <a:buNone/>
            </a:pPr>
            <a:endParaRPr lang="es-MX" sz="2200" dirty="0"/>
          </a:p>
          <a:p>
            <a:pPr marL="0" indent="0" algn="just">
              <a:buFont typeface="Arial" panose="020B0604020202020204" pitchFamily="34" charset="0"/>
              <a:buNone/>
            </a:pPr>
            <a:endParaRPr lang="es-MX" sz="2200" dirty="0"/>
          </a:p>
          <a:p>
            <a:endParaRPr lang="es-MX" sz="2200" dirty="0"/>
          </a:p>
          <a:p>
            <a:endParaRPr lang="es-MX" sz="2200" dirty="0"/>
          </a:p>
          <a:p>
            <a:endParaRPr lang="es-MX" sz="2200" dirty="0"/>
          </a:p>
          <a:p>
            <a:endParaRPr lang="es-MX" sz="2200" dirty="0"/>
          </a:p>
          <a:p>
            <a:pPr marL="0" indent="0">
              <a:buFont typeface="Arial" panose="020B0604020202020204" pitchFamily="34" charset="0"/>
              <a:buNone/>
            </a:pPr>
            <a:endParaRPr lang="es-MX" sz="2200" dirty="0"/>
          </a:p>
        </p:txBody>
      </p:sp>
      <p:pic>
        <p:nvPicPr>
          <p:cNvPr id="8" name="Imagen 7">
            <a:extLst>
              <a:ext uri="{FF2B5EF4-FFF2-40B4-BE49-F238E27FC236}">
                <a16:creationId xmlns:a16="http://schemas.microsoft.com/office/drawing/2014/main" id="{3B721868-18B2-5990-569C-8065431DCA51}"/>
              </a:ext>
            </a:extLst>
          </p:cNvPr>
          <p:cNvPicPr>
            <a:picLocks noChangeAspect="1"/>
          </p:cNvPicPr>
          <p:nvPr/>
        </p:nvPicPr>
        <p:blipFill>
          <a:blip r:embed="rId2"/>
          <a:stretch>
            <a:fillRect/>
          </a:stretch>
        </p:blipFill>
        <p:spPr>
          <a:xfrm>
            <a:off x="3165940" y="4555632"/>
            <a:ext cx="6391763" cy="1924637"/>
          </a:xfrm>
          <a:prstGeom prst="rect">
            <a:avLst/>
          </a:prstGeom>
          <a:ln w="28575">
            <a:solidFill>
              <a:schemeClr val="accent4"/>
            </a:solidFill>
          </a:ln>
          <a:effectLst>
            <a:glow rad="139700">
              <a:schemeClr val="accent4">
                <a:satMod val="175000"/>
                <a:alpha val="40000"/>
              </a:schemeClr>
            </a:glow>
          </a:effectLst>
        </p:spPr>
      </p:pic>
      <p:sp>
        <p:nvSpPr>
          <p:cNvPr id="9" name="Rectángulo 8">
            <a:extLst>
              <a:ext uri="{FF2B5EF4-FFF2-40B4-BE49-F238E27FC236}">
                <a16:creationId xmlns:a16="http://schemas.microsoft.com/office/drawing/2014/main" id="{B3488CD5-E6A8-41D1-A4FB-20BFB346DB03}"/>
              </a:ext>
            </a:extLst>
          </p:cNvPr>
          <p:cNvSpPr/>
          <p:nvPr/>
        </p:nvSpPr>
        <p:spPr>
          <a:xfrm>
            <a:off x="5936493" y="4921804"/>
            <a:ext cx="371790" cy="1567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a:extLst>
              <a:ext uri="{FF2B5EF4-FFF2-40B4-BE49-F238E27FC236}">
                <a16:creationId xmlns:a16="http://schemas.microsoft.com/office/drawing/2014/main" id="{3641E66A-E268-A279-C524-6EC226C39F4D}"/>
              </a:ext>
            </a:extLst>
          </p:cNvPr>
          <p:cNvSpPr/>
          <p:nvPr/>
        </p:nvSpPr>
        <p:spPr>
          <a:xfrm>
            <a:off x="6040562" y="5184298"/>
            <a:ext cx="371790" cy="1567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9569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0F0BF462-EAB8-88A1-1F5A-64E6AE03DB5A}"/>
              </a:ext>
            </a:extLst>
          </p:cNvPr>
          <p:cNvSpPr>
            <a:spLocks noGrp="1"/>
          </p:cNvSpPr>
          <p:nvPr>
            <p:ph type="sldNum" sz="quarter" idx="12"/>
          </p:nvPr>
        </p:nvSpPr>
        <p:spPr/>
        <p:txBody>
          <a:bodyPr/>
          <a:lstStyle/>
          <a:p>
            <a:fld id="{59408D7B-F5EF-3647-86EB-54E54CC26444}" type="slidenum">
              <a:rPr lang="es-ES_tradnl" smtClean="0"/>
              <a:pPr/>
              <a:t>23</a:t>
            </a:fld>
            <a:endParaRPr lang="es-ES_tradnl"/>
          </a:p>
        </p:txBody>
      </p:sp>
      <p:pic>
        <p:nvPicPr>
          <p:cNvPr id="4" name="Marcador de contenido 4">
            <a:extLst>
              <a:ext uri="{FF2B5EF4-FFF2-40B4-BE49-F238E27FC236}">
                <a16:creationId xmlns:a16="http://schemas.microsoft.com/office/drawing/2014/main" id="{F73A50E6-58DD-9AAD-27EB-5E37CA4EFBAA}"/>
              </a:ext>
            </a:extLst>
          </p:cNvPr>
          <p:cNvPicPr>
            <a:picLocks noChangeAspect="1"/>
          </p:cNvPicPr>
          <p:nvPr/>
        </p:nvPicPr>
        <p:blipFill rotWithShape="1">
          <a:blip r:embed="rId2"/>
          <a:srcRect b="22330"/>
          <a:stretch/>
        </p:blipFill>
        <p:spPr>
          <a:xfrm>
            <a:off x="747072" y="4231512"/>
            <a:ext cx="6972300" cy="2286000"/>
          </a:xfrm>
          <a:prstGeom prst="rect">
            <a:avLst/>
          </a:prstGeom>
          <a:ln w="38100">
            <a:solidFill>
              <a:srgbClr val="7030A0"/>
            </a:solidFill>
          </a:ln>
          <a:effectLst>
            <a:outerShdw blurRad="50800" dist="38100" dir="18900000" algn="bl" rotWithShape="0">
              <a:prstClr val="black">
                <a:alpha val="40000"/>
              </a:prstClr>
            </a:outerShdw>
          </a:effectLst>
        </p:spPr>
      </p:pic>
      <p:pic>
        <p:nvPicPr>
          <p:cNvPr id="5" name="Picture 2">
            <a:extLst>
              <a:ext uri="{FF2B5EF4-FFF2-40B4-BE49-F238E27FC236}">
                <a16:creationId xmlns:a16="http://schemas.microsoft.com/office/drawing/2014/main" id="{BD2486B2-9591-F181-D0A4-D9755E7171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584"/>
          <a:stretch/>
        </p:blipFill>
        <p:spPr bwMode="auto">
          <a:xfrm>
            <a:off x="1366786" y="1291910"/>
            <a:ext cx="5907088" cy="2137090"/>
          </a:xfrm>
          <a:prstGeom prst="rect">
            <a:avLst/>
          </a:prstGeom>
          <a:ln w="38100">
            <a:solidFill>
              <a:srgbClr val="7030A0"/>
            </a:solid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Flecha: hacia abajo 5">
            <a:extLst>
              <a:ext uri="{FF2B5EF4-FFF2-40B4-BE49-F238E27FC236}">
                <a16:creationId xmlns:a16="http://schemas.microsoft.com/office/drawing/2014/main" id="{8209A883-6A40-0D1A-CF80-8FF1A3448488}"/>
              </a:ext>
            </a:extLst>
          </p:cNvPr>
          <p:cNvSpPr/>
          <p:nvPr/>
        </p:nvSpPr>
        <p:spPr>
          <a:xfrm>
            <a:off x="3980809" y="3526342"/>
            <a:ext cx="504825" cy="685800"/>
          </a:xfrm>
          <a:prstGeom prst="downArrow">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Marcador de contenido 2">
            <a:extLst>
              <a:ext uri="{FF2B5EF4-FFF2-40B4-BE49-F238E27FC236}">
                <a16:creationId xmlns:a16="http://schemas.microsoft.com/office/drawing/2014/main" id="{CFDBB0A6-E42A-6A45-3BB4-817FC57BCCE1}"/>
              </a:ext>
            </a:extLst>
          </p:cNvPr>
          <p:cNvSpPr txBox="1">
            <a:spLocks/>
          </p:cNvSpPr>
          <p:nvPr/>
        </p:nvSpPr>
        <p:spPr>
          <a:xfrm>
            <a:off x="771088" y="542108"/>
            <a:ext cx="6582212" cy="57412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400" b="1" dirty="0">
                <a:latin typeface="Tahoma" panose="020B0604030504040204" pitchFamily="34" charset="0"/>
                <a:ea typeface="Tahoma" panose="020B0604030504040204" pitchFamily="34" charset="0"/>
                <a:cs typeface="Tahoma" panose="020B0604030504040204" pitchFamily="34" charset="0"/>
              </a:rPr>
              <a:t>Subsanación de observaciones</a:t>
            </a:r>
          </a:p>
          <a:p>
            <a:endParaRPr lang="es-MX" sz="2200" dirty="0"/>
          </a:p>
          <a:p>
            <a:endParaRPr lang="es-MX" sz="2200" dirty="0"/>
          </a:p>
          <a:p>
            <a:endParaRPr lang="es-MX" sz="2200" dirty="0"/>
          </a:p>
          <a:p>
            <a:pPr marL="0" indent="0">
              <a:buFont typeface="Arial" panose="020B0604020202020204" pitchFamily="34" charset="0"/>
              <a:buNone/>
            </a:pPr>
            <a:endParaRPr lang="es-MX" sz="2200" dirty="0"/>
          </a:p>
          <a:p>
            <a:pPr marL="0" indent="0">
              <a:buFont typeface="Arial" panose="020B0604020202020204" pitchFamily="34" charset="0"/>
              <a:buNone/>
            </a:pPr>
            <a:endParaRPr lang="es-MX" sz="2200" dirty="0"/>
          </a:p>
          <a:p>
            <a:pPr marL="0" indent="0">
              <a:buFont typeface="Arial" panose="020B0604020202020204" pitchFamily="34" charset="0"/>
              <a:buNone/>
            </a:pPr>
            <a:endParaRPr lang="es-MX" sz="2200" dirty="0"/>
          </a:p>
        </p:txBody>
      </p:sp>
      <p:sp>
        <p:nvSpPr>
          <p:cNvPr id="8" name="CuadroTexto 7">
            <a:extLst>
              <a:ext uri="{FF2B5EF4-FFF2-40B4-BE49-F238E27FC236}">
                <a16:creationId xmlns:a16="http://schemas.microsoft.com/office/drawing/2014/main" id="{B84C5F1F-ED53-3656-9D4C-140A9BC9A360}"/>
              </a:ext>
            </a:extLst>
          </p:cNvPr>
          <p:cNvSpPr txBox="1"/>
          <p:nvPr/>
        </p:nvSpPr>
        <p:spPr>
          <a:xfrm>
            <a:off x="8168231" y="1257487"/>
            <a:ext cx="3675022" cy="5909310"/>
          </a:xfrm>
          <a:prstGeom prst="rect">
            <a:avLst/>
          </a:prstGeom>
          <a:noFill/>
        </p:spPr>
        <p:txBody>
          <a:bodyPr wrap="square">
            <a:spAutoFit/>
          </a:bodyPr>
          <a:lstStyle/>
          <a:p>
            <a:pPr algn="just"/>
            <a:r>
              <a:rPr lang="es-MX" sz="1800" dirty="0"/>
              <a:t>El </a:t>
            </a:r>
            <a:r>
              <a:rPr lang="es-MX" sz="1800" b="1" dirty="0"/>
              <a:t>gestor</a:t>
            </a:r>
            <a:r>
              <a:rPr lang="es-MX" sz="1800" dirty="0"/>
              <a:t> podrá subir la información necesaria para subsanar las observaciones realizadas, sin embargo únicamente el </a:t>
            </a:r>
            <a:r>
              <a:rPr lang="es-MX" sz="1800" b="1" dirty="0"/>
              <a:t>Representante Legal podrá enviar la información a revisión</a:t>
            </a:r>
            <a:r>
              <a:rPr lang="es-MX" sz="1800" dirty="0"/>
              <a:t>. </a:t>
            </a:r>
          </a:p>
          <a:p>
            <a:pPr marL="285750" indent="-285750" algn="just">
              <a:buFont typeface="Arial" panose="020B0604020202020204" pitchFamily="34" charset="0"/>
              <a:buChar char="•"/>
            </a:pPr>
            <a:endParaRPr lang="es-MX" sz="1800" dirty="0"/>
          </a:p>
          <a:p>
            <a:pPr algn="just"/>
            <a:r>
              <a:rPr lang="es-MX" dirty="0"/>
              <a:t>Todos los usuarios con acceso al proyecto deben salir de la sesión cuando el Representante Legal vaya a enviar la solicitud.</a:t>
            </a:r>
          </a:p>
          <a:p>
            <a:pPr marL="285750" indent="-285750" algn="just">
              <a:buFont typeface="Arial" panose="020B0604020202020204" pitchFamily="34" charset="0"/>
              <a:buChar char="•"/>
            </a:pPr>
            <a:endParaRPr lang="es-MX" dirty="0"/>
          </a:p>
          <a:p>
            <a:pPr algn="just"/>
            <a:r>
              <a:rPr lang="es-MX" dirty="0"/>
              <a:t>Una vez enviada la información el SIASIC V2 indicará que ya se envió la respuesta a las observaciones. </a:t>
            </a:r>
          </a:p>
          <a:p>
            <a:pPr marL="285750" indent="-285750" algn="just">
              <a:buFont typeface="Arial" panose="020B0604020202020204" pitchFamily="34" charset="0"/>
              <a:buChar char="•"/>
            </a:pPr>
            <a:endParaRPr lang="es-MX" sz="1800" dirty="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sz="1800" dirty="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sz="1800" dirty="0"/>
          </a:p>
          <a:p>
            <a:pPr marL="285750" indent="-285750" algn="just">
              <a:buFont typeface="Arial" panose="020B0604020202020204" pitchFamily="34" charset="0"/>
              <a:buChar char="•"/>
            </a:pPr>
            <a:endParaRPr lang="es-MX" sz="1800" dirty="0"/>
          </a:p>
        </p:txBody>
      </p:sp>
      <p:sp>
        <p:nvSpPr>
          <p:cNvPr id="9" name="Rectángulo 8">
            <a:extLst>
              <a:ext uri="{FF2B5EF4-FFF2-40B4-BE49-F238E27FC236}">
                <a16:creationId xmlns:a16="http://schemas.microsoft.com/office/drawing/2014/main" id="{8611E6B9-DA58-85A1-CEEF-D333A3DBC9E8}"/>
              </a:ext>
            </a:extLst>
          </p:cNvPr>
          <p:cNvSpPr/>
          <p:nvPr/>
        </p:nvSpPr>
        <p:spPr>
          <a:xfrm>
            <a:off x="4372584" y="1920118"/>
            <a:ext cx="1871462" cy="1426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54623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104DE6-BED2-C37D-63EB-9A87D6C5F19C}"/>
              </a:ext>
            </a:extLst>
          </p:cNvPr>
          <p:cNvSpPr>
            <a:spLocks noGrp="1"/>
          </p:cNvSpPr>
          <p:nvPr>
            <p:ph type="title"/>
          </p:nvPr>
        </p:nvSpPr>
        <p:spPr/>
        <p:txBody>
          <a:bodyPr/>
          <a:lstStyle/>
          <a:p>
            <a:pPr marL="342900" indent="-342900">
              <a:buFont typeface="Arial" panose="020B0604020202020204" pitchFamily="34" charset="0"/>
              <a:buChar char="•"/>
            </a:pPr>
            <a:r>
              <a:rPr lang="es-MX" dirty="0"/>
              <a:t>Tiempos a considerar en la Atención de las Solicitudes</a:t>
            </a:r>
          </a:p>
        </p:txBody>
      </p:sp>
      <p:sp>
        <p:nvSpPr>
          <p:cNvPr id="3" name="Marcador de número de diapositiva 2">
            <a:extLst>
              <a:ext uri="{FF2B5EF4-FFF2-40B4-BE49-F238E27FC236}">
                <a16:creationId xmlns:a16="http://schemas.microsoft.com/office/drawing/2014/main" id="{909BFC8E-F8DD-74D2-0BA2-57BBB3DB6316}"/>
              </a:ext>
            </a:extLst>
          </p:cNvPr>
          <p:cNvSpPr>
            <a:spLocks noGrp="1"/>
          </p:cNvSpPr>
          <p:nvPr>
            <p:ph type="sldNum" sz="quarter" idx="12"/>
          </p:nvPr>
        </p:nvSpPr>
        <p:spPr/>
        <p:txBody>
          <a:bodyPr/>
          <a:lstStyle/>
          <a:p>
            <a:fld id="{59408D7B-F5EF-3647-86EB-54E54CC26444}" type="slidenum">
              <a:rPr lang="es-ES_tradnl" smtClean="0"/>
              <a:pPr/>
              <a:t>24</a:t>
            </a:fld>
            <a:endParaRPr lang="es-ES_tradnl"/>
          </a:p>
        </p:txBody>
      </p:sp>
      <p:sp>
        <p:nvSpPr>
          <p:cNvPr id="6" name="CuadroTexto 5">
            <a:extLst>
              <a:ext uri="{FF2B5EF4-FFF2-40B4-BE49-F238E27FC236}">
                <a16:creationId xmlns:a16="http://schemas.microsoft.com/office/drawing/2014/main" id="{73806C41-3A84-6375-5CD3-DE096F5ED043}"/>
              </a:ext>
            </a:extLst>
          </p:cNvPr>
          <p:cNvSpPr txBox="1"/>
          <p:nvPr/>
        </p:nvSpPr>
        <p:spPr>
          <a:xfrm>
            <a:off x="5724678" y="910740"/>
            <a:ext cx="5493438" cy="5909310"/>
          </a:xfrm>
          <a:prstGeom prst="rect">
            <a:avLst/>
          </a:prstGeom>
          <a:noFill/>
        </p:spPr>
        <p:txBody>
          <a:bodyPr wrap="square">
            <a:spAutoFit/>
          </a:bodyPr>
          <a:lstStyle/>
          <a:p>
            <a:pPr algn="just"/>
            <a:r>
              <a:rPr lang="es-MX" sz="1800" dirty="0"/>
              <a:t>El tiempo de Elaboración de cada Estudio dependerá de la capacidad Solicitada (el incremento en caso de tratarse de un Centro de Carga /Central Eléctrica Existente) .</a:t>
            </a:r>
          </a:p>
          <a:p>
            <a:pPr marL="285750" indent="-285750" algn="just">
              <a:buFont typeface="Arial" panose="020B0604020202020204" pitchFamily="34" charset="0"/>
              <a:buChar char="•"/>
            </a:pPr>
            <a:endParaRPr lang="es-MX" dirty="0"/>
          </a:p>
          <a:p>
            <a:pPr algn="just"/>
            <a:r>
              <a:rPr lang="es-MX" sz="1800" dirty="0"/>
              <a:t>Por ejemplo, si consideramos la solicitud de un Centro de Carga de 18 MW, para el Estudio de Impacto de Acuerdo con el MIC, el tiempo de elaboración serían 25 días hábiles. </a:t>
            </a:r>
          </a:p>
          <a:p>
            <a:pPr marL="285750" indent="-285750" algn="just">
              <a:buFont typeface="Arial" panose="020B0604020202020204" pitchFamily="34" charset="0"/>
              <a:buChar char="•"/>
            </a:pPr>
            <a:endParaRPr lang="es-MX" sz="1800" dirty="0"/>
          </a:p>
          <a:p>
            <a:pPr marL="285750" indent="-285750" algn="just">
              <a:buFont typeface="Arial" panose="020B0604020202020204" pitchFamily="34" charset="0"/>
              <a:buChar char="•"/>
            </a:pPr>
            <a:endParaRPr lang="es-MX" sz="1800" dirty="0"/>
          </a:p>
          <a:p>
            <a:pPr algn="just"/>
            <a:endParaRPr lang="es-MX" sz="1800" dirty="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sz="1800" dirty="0"/>
          </a:p>
          <a:p>
            <a:pPr marL="285750" indent="-285750" algn="just">
              <a:buFont typeface="Arial" panose="020B0604020202020204" pitchFamily="34" charset="0"/>
              <a:buChar char="•"/>
            </a:pPr>
            <a:endParaRPr lang="es-MX" sz="1800" dirty="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sz="1800" dirty="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sz="1800" dirty="0"/>
          </a:p>
          <a:p>
            <a:pPr marL="285750" indent="-285750" algn="just">
              <a:buFont typeface="Arial" panose="020B0604020202020204" pitchFamily="34" charset="0"/>
              <a:buChar char="•"/>
            </a:pPr>
            <a:endParaRPr lang="es-MX" sz="1800" dirty="0"/>
          </a:p>
        </p:txBody>
      </p:sp>
      <p:pic>
        <p:nvPicPr>
          <p:cNvPr id="139" name="Imagen 138">
            <a:extLst>
              <a:ext uri="{FF2B5EF4-FFF2-40B4-BE49-F238E27FC236}">
                <a16:creationId xmlns:a16="http://schemas.microsoft.com/office/drawing/2014/main" id="{83127D1D-09B2-3317-30AB-9B9047C38CAB}"/>
              </a:ext>
            </a:extLst>
          </p:cNvPr>
          <p:cNvPicPr>
            <a:picLocks noChangeAspect="1"/>
          </p:cNvPicPr>
          <p:nvPr/>
        </p:nvPicPr>
        <p:blipFill rotWithShape="1">
          <a:blip r:embed="rId2"/>
          <a:srcRect r="59284"/>
          <a:stretch/>
        </p:blipFill>
        <p:spPr>
          <a:xfrm>
            <a:off x="6842080" y="3525506"/>
            <a:ext cx="3528176" cy="2868552"/>
          </a:xfrm>
          <a:prstGeom prst="rect">
            <a:avLst/>
          </a:prstGeom>
          <a:ln w="28575">
            <a:solidFill>
              <a:srgbClr val="00B0F0"/>
            </a:solidFill>
          </a:ln>
          <a:effectLst>
            <a:glow rad="63500">
              <a:schemeClr val="accent6">
                <a:satMod val="175000"/>
                <a:alpha val="40000"/>
              </a:schemeClr>
            </a:glow>
          </a:effectLst>
        </p:spPr>
      </p:pic>
      <p:grpSp>
        <p:nvGrpSpPr>
          <p:cNvPr id="4" name="Grupo 3">
            <a:extLst>
              <a:ext uri="{FF2B5EF4-FFF2-40B4-BE49-F238E27FC236}">
                <a16:creationId xmlns:a16="http://schemas.microsoft.com/office/drawing/2014/main" id="{481FDCC9-3338-E011-E35B-967381CE5D96}"/>
              </a:ext>
            </a:extLst>
          </p:cNvPr>
          <p:cNvGrpSpPr/>
          <p:nvPr/>
        </p:nvGrpSpPr>
        <p:grpSpPr>
          <a:xfrm>
            <a:off x="904395" y="1063149"/>
            <a:ext cx="4208067" cy="5502094"/>
            <a:chOff x="904395" y="1063149"/>
            <a:chExt cx="4208067" cy="5502094"/>
          </a:xfrm>
          <a:solidFill>
            <a:srgbClr val="FFFFE1"/>
          </a:solidFill>
        </p:grpSpPr>
        <p:sp>
          <p:nvSpPr>
            <p:cNvPr id="11" name="Rectángulo 10">
              <a:extLst>
                <a:ext uri="{FF2B5EF4-FFF2-40B4-BE49-F238E27FC236}">
                  <a16:creationId xmlns:a16="http://schemas.microsoft.com/office/drawing/2014/main" id="{DF708A67-E25A-186E-148E-6550FD51D1B3}"/>
                </a:ext>
              </a:extLst>
            </p:cNvPr>
            <p:cNvSpPr/>
            <p:nvPr/>
          </p:nvSpPr>
          <p:spPr>
            <a:xfrm>
              <a:off x="904395" y="1063149"/>
              <a:ext cx="2270760" cy="332636"/>
            </a:xfrm>
            <a:prstGeom prst="rect">
              <a:avLst/>
            </a:prstGeom>
            <a:gr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Envío de Solicitud de Estudio </a:t>
              </a:r>
            </a:p>
          </p:txBody>
        </p:sp>
        <p:sp>
          <p:nvSpPr>
            <p:cNvPr id="12" name="Diagrama de flujo: decisión 11">
              <a:extLst>
                <a:ext uri="{FF2B5EF4-FFF2-40B4-BE49-F238E27FC236}">
                  <a16:creationId xmlns:a16="http://schemas.microsoft.com/office/drawing/2014/main" id="{7DFB4DF1-EAE0-81AF-3E33-193F534BDBA4}"/>
                </a:ext>
              </a:extLst>
            </p:cNvPr>
            <p:cNvSpPr/>
            <p:nvPr/>
          </p:nvSpPr>
          <p:spPr>
            <a:xfrm>
              <a:off x="1358144" y="2618677"/>
              <a:ext cx="1372666" cy="578919"/>
            </a:xfrm>
            <a:prstGeom prst="flowChartDecision">
              <a:avLst/>
            </a:pr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¿Se Acepta?</a:t>
              </a:r>
            </a:p>
          </p:txBody>
        </p:sp>
        <p:sp>
          <p:nvSpPr>
            <p:cNvPr id="13" name="Rectángulo: esquinas redondeadas 12">
              <a:extLst>
                <a:ext uri="{FF2B5EF4-FFF2-40B4-BE49-F238E27FC236}">
                  <a16:creationId xmlns:a16="http://schemas.microsoft.com/office/drawing/2014/main" id="{E8AE43D3-32A2-F0C0-5339-FED0030400DA}"/>
                </a:ext>
              </a:extLst>
            </p:cNvPr>
            <p:cNvSpPr/>
            <p:nvPr/>
          </p:nvSpPr>
          <p:spPr>
            <a:xfrm>
              <a:off x="1214910" y="5757363"/>
              <a:ext cx="1649730" cy="479057"/>
            </a:xfrm>
            <a:prstGeom prst="roundRect">
              <a:avLst/>
            </a:pr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Inicia Elaboración de Estudio</a:t>
              </a:r>
            </a:p>
          </p:txBody>
        </p:sp>
        <p:cxnSp>
          <p:nvCxnSpPr>
            <p:cNvPr id="15" name="Conector recto 14">
              <a:extLst>
                <a:ext uri="{FF2B5EF4-FFF2-40B4-BE49-F238E27FC236}">
                  <a16:creationId xmlns:a16="http://schemas.microsoft.com/office/drawing/2014/main" id="{D09FF99F-6F62-B5DB-3227-44D886A3D965}"/>
                </a:ext>
              </a:extLst>
            </p:cNvPr>
            <p:cNvCxnSpPr>
              <a:cxnSpLocks/>
              <a:stCxn id="12" idx="0"/>
              <a:endCxn id="28" idx="2"/>
            </p:cNvCxnSpPr>
            <p:nvPr/>
          </p:nvCxnSpPr>
          <p:spPr>
            <a:xfrm flipH="1" flipV="1">
              <a:off x="2039775" y="2233196"/>
              <a:ext cx="4702" cy="385481"/>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38CE2CA0-1CB9-6DE5-6576-FB69B1B7D0E5}"/>
                </a:ext>
              </a:extLst>
            </p:cNvPr>
            <p:cNvCxnSpPr>
              <a:cxnSpLocks/>
              <a:stCxn id="13" idx="0"/>
              <a:endCxn id="12" idx="2"/>
            </p:cNvCxnSpPr>
            <p:nvPr/>
          </p:nvCxnSpPr>
          <p:spPr>
            <a:xfrm flipV="1">
              <a:off x="2039775" y="3197596"/>
              <a:ext cx="4702" cy="2559767"/>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Rectángulo: esquinas redondeadas 27">
              <a:extLst>
                <a:ext uri="{FF2B5EF4-FFF2-40B4-BE49-F238E27FC236}">
                  <a16:creationId xmlns:a16="http://schemas.microsoft.com/office/drawing/2014/main" id="{9863F287-53DC-0C5F-FC7C-B4BB252B8DBD}"/>
                </a:ext>
              </a:extLst>
            </p:cNvPr>
            <p:cNvSpPr/>
            <p:nvPr/>
          </p:nvSpPr>
          <p:spPr>
            <a:xfrm>
              <a:off x="1087275" y="1676936"/>
              <a:ext cx="1905000" cy="556260"/>
            </a:xfrm>
            <a:prstGeom prst="roundRect">
              <a:avLst/>
            </a:prstGeom>
            <a:gr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Revisión por parte del CENACE (20 días</a:t>
              </a:r>
              <a:r>
                <a:rPr lang="es-MX" sz="1400" dirty="0">
                  <a:solidFill>
                    <a:schemeClr val="tx1"/>
                  </a:solidFill>
                </a:rPr>
                <a:t>)</a:t>
              </a:r>
            </a:p>
          </p:txBody>
        </p:sp>
        <p:cxnSp>
          <p:nvCxnSpPr>
            <p:cNvPr id="32" name="Conector recto 31">
              <a:extLst>
                <a:ext uri="{FF2B5EF4-FFF2-40B4-BE49-F238E27FC236}">
                  <a16:creationId xmlns:a16="http://schemas.microsoft.com/office/drawing/2014/main" id="{5F6884E4-F659-CA85-CA3E-C1FAD49067B9}"/>
                </a:ext>
              </a:extLst>
            </p:cNvPr>
            <p:cNvCxnSpPr>
              <a:cxnSpLocks/>
              <a:stCxn id="28" idx="0"/>
              <a:endCxn id="11" idx="2"/>
            </p:cNvCxnSpPr>
            <p:nvPr/>
          </p:nvCxnSpPr>
          <p:spPr>
            <a:xfrm flipV="1">
              <a:off x="2039775" y="1395785"/>
              <a:ext cx="0" cy="281151"/>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CuadroTexto 39">
              <a:extLst>
                <a:ext uri="{FF2B5EF4-FFF2-40B4-BE49-F238E27FC236}">
                  <a16:creationId xmlns:a16="http://schemas.microsoft.com/office/drawing/2014/main" id="{B1AC7A19-CE92-C580-4838-1A9859DA81D3}"/>
                </a:ext>
              </a:extLst>
            </p:cNvPr>
            <p:cNvSpPr txBox="1"/>
            <p:nvPr/>
          </p:nvSpPr>
          <p:spPr>
            <a:xfrm>
              <a:off x="2841007" y="2936732"/>
              <a:ext cx="563880" cy="276999"/>
            </a:xfrm>
            <a:prstGeom prst="rect">
              <a:avLst/>
            </a:prstGeom>
            <a:noFill/>
            <a:ln>
              <a:noFill/>
            </a:ln>
          </p:spPr>
          <p:txBody>
            <a:bodyPr wrap="square" rtlCol="0">
              <a:spAutoFit/>
            </a:bodyPr>
            <a:lstStyle/>
            <a:p>
              <a:r>
                <a:rPr lang="es-MX" sz="1200" dirty="0"/>
                <a:t>No</a:t>
              </a:r>
            </a:p>
          </p:txBody>
        </p:sp>
        <p:sp>
          <p:nvSpPr>
            <p:cNvPr id="42" name="Rectángulo: esquinas redondeadas 41">
              <a:extLst>
                <a:ext uri="{FF2B5EF4-FFF2-40B4-BE49-F238E27FC236}">
                  <a16:creationId xmlns:a16="http://schemas.microsoft.com/office/drawing/2014/main" id="{1D53B9C6-B58D-79ED-7D83-E8F243AEBED7}"/>
                </a:ext>
              </a:extLst>
            </p:cNvPr>
            <p:cNvSpPr/>
            <p:nvPr/>
          </p:nvSpPr>
          <p:spPr>
            <a:xfrm>
              <a:off x="3371370" y="2637323"/>
              <a:ext cx="1569720" cy="556260"/>
            </a:xfrm>
            <a:prstGeom prst="roundRect">
              <a:avLst/>
            </a:prstGeom>
            <a:grpFill/>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1200" dirty="0">
                  <a:solidFill>
                    <a:schemeClr val="tx1"/>
                  </a:solidFill>
                </a:rPr>
                <a:t>El CENACE emite observaciones</a:t>
              </a:r>
            </a:p>
          </p:txBody>
        </p:sp>
        <p:cxnSp>
          <p:nvCxnSpPr>
            <p:cNvPr id="43" name="Conector recto 42">
              <a:extLst>
                <a:ext uri="{FF2B5EF4-FFF2-40B4-BE49-F238E27FC236}">
                  <a16:creationId xmlns:a16="http://schemas.microsoft.com/office/drawing/2014/main" id="{D0D90AF8-FD67-7F20-C50A-06A788C7DEB2}"/>
                </a:ext>
              </a:extLst>
            </p:cNvPr>
            <p:cNvCxnSpPr>
              <a:cxnSpLocks/>
              <a:stCxn id="12" idx="3"/>
              <a:endCxn id="42" idx="1"/>
            </p:cNvCxnSpPr>
            <p:nvPr/>
          </p:nvCxnSpPr>
          <p:spPr>
            <a:xfrm>
              <a:off x="2730810" y="2908137"/>
              <a:ext cx="640560" cy="7316"/>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Rectángulo: esquinas redondeadas 48">
              <a:extLst>
                <a:ext uri="{FF2B5EF4-FFF2-40B4-BE49-F238E27FC236}">
                  <a16:creationId xmlns:a16="http://schemas.microsoft.com/office/drawing/2014/main" id="{D07DDE62-A4B1-0FF6-A420-12B6B2E25779}"/>
                </a:ext>
              </a:extLst>
            </p:cNvPr>
            <p:cNvSpPr/>
            <p:nvPr/>
          </p:nvSpPr>
          <p:spPr>
            <a:xfrm>
              <a:off x="3242861" y="3391379"/>
              <a:ext cx="1826738" cy="556260"/>
            </a:xfrm>
            <a:prstGeom prst="roundRect">
              <a:avLst/>
            </a:prstGeom>
            <a:grpFill/>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1200" dirty="0">
                  <a:solidFill>
                    <a:schemeClr val="tx1"/>
                  </a:solidFill>
                </a:rPr>
                <a:t>El solicitante subsana las observaciones (20 días)  </a:t>
              </a:r>
            </a:p>
          </p:txBody>
        </p:sp>
        <p:cxnSp>
          <p:nvCxnSpPr>
            <p:cNvPr id="51" name="Conector recto 50">
              <a:extLst>
                <a:ext uri="{FF2B5EF4-FFF2-40B4-BE49-F238E27FC236}">
                  <a16:creationId xmlns:a16="http://schemas.microsoft.com/office/drawing/2014/main" id="{94F5F4AB-92EC-5ECA-9FE2-D6BB54ABAA35}"/>
                </a:ext>
              </a:extLst>
            </p:cNvPr>
            <p:cNvCxnSpPr>
              <a:cxnSpLocks/>
              <a:stCxn id="49" idx="0"/>
              <a:endCxn id="42" idx="2"/>
            </p:cNvCxnSpPr>
            <p:nvPr/>
          </p:nvCxnSpPr>
          <p:spPr>
            <a:xfrm flipV="1">
              <a:off x="4156230" y="3193583"/>
              <a:ext cx="0" cy="197796"/>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85" name="Rectángulo: esquinas redondeadas 84">
              <a:extLst>
                <a:ext uri="{FF2B5EF4-FFF2-40B4-BE49-F238E27FC236}">
                  <a16:creationId xmlns:a16="http://schemas.microsoft.com/office/drawing/2014/main" id="{E7A6208E-4CF9-1797-1020-5DE26173D2DC}"/>
                </a:ext>
              </a:extLst>
            </p:cNvPr>
            <p:cNvSpPr/>
            <p:nvPr/>
          </p:nvSpPr>
          <p:spPr>
            <a:xfrm>
              <a:off x="3207462" y="4111682"/>
              <a:ext cx="1905000" cy="556260"/>
            </a:xfrm>
            <a:prstGeom prst="roundRect">
              <a:avLst/>
            </a:prstGeom>
            <a:gr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Revisión por parte del CENACE (5 días</a:t>
              </a:r>
              <a:r>
                <a:rPr lang="es-MX" sz="1400" dirty="0">
                  <a:solidFill>
                    <a:schemeClr val="tx1"/>
                  </a:solidFill>
                </a:rPr>
                <a:t>)</a:t>
              </a:r>
            </a:p>
          </p:txBody>
        </p:sp>
        <p:cxnSp>
          <p:nvCxnSpPr>
            <p:cNvPr id="86" name="Conector recto 85">
              <a:extLst>
                <a:ext uri="{FF2B5EF4-FFF2-40B4-BE49-F238E27FC236}">
                  <a16:creationId xmlns:a16="http://schemas.microsoft.com/office/drawing/2014/main" id="{58B720CF-9E99-E8D9-DD0D-49872A33F4B1}"/>
                </a:ext>
              </a:extLst>
            </p:cNvPr>
            <p:cNvCxnSpPr>
              <a:cxnSpLocks/>
              <a:stCxn id="85" idx="0"/>
              <a:endCxn id="49" idx="2"/>
            </p:cNvCxnSpPr>
            <p:nvPr/>
          </p:nvCxnSpPr>
          <p:spPr>
            <a:xfrm flipH="1" flipV="1">
              <a:off x="4156230" y="3947639"/>
              <a:ext cx="3732" cy="164043"/>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87" name="Diagrama de flujo: decisión 86">
              <a:extLst>
                <a:ext uri="{FF2B5EF4-FFF2-40B4-BE49-F238E27FC236}">
                  <a16:creationId xmlns:a16="http://schemas.microsoft.com/office/drawing/2014/main" id="{3AA87249-E431-1D11-57CB-36F1BE0C1E29}"/>
                </a:ext>
              </a:extLst>
            </p:cNvPr>
            <p:cNvSpPr/>
            <p:nvPr/>
          </p:nvSpPr>
          <p:spPr>
            <a:xfrm>
              <a:off x="3333269" y="4829965"/>
              <a:ext cx="1649730" cy="643595"/>
            </a:xfrm>
            <a:prstGeom prst="flowChartDecision">
              <a:avLst/>
            </a:pr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¿Se Acepta?</a:t>
              </a:r>
            </a:p>
          </p:txBody>
        </p:sp>
        <p:cxnSp>
          <p:nvCxnSpPr>
            <p:cNvPr id="95" name="Conector recto 94">
              <a:extLst>
                <a:ext uri="{FF2B5EF4-FFF2-40B4-BE49-F238E27FC236}">
                  <a16:creationId xmlns:a16="http://schemas.microsoft.com/office/drawing/2014/main" id="{A1F29055-B35C-F9EC-2089-2D076AD680E4}"/>
                </a:ext>
              </a:extLst>
            </p:cNvPr>
            <p:cNvCxnSpPr>
              <a:cxnSpLocks/>
              <a:endCxn id="87" idx="1"/>
            </p:cNvCxnSpPr>
            <p:nvPr/>
          </p:nvCxnSpPr>
          <p:spPr>
            <a:xfrm>
              <a:off x="2282185" y="5151762"/>
              <a:ext cx="1051084" cy="1"/>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8" name="Conector recto 97">
              <a:extLst>
                <a:ext uri="{FF2B5EF4-FFF2-40B4-BE49-F238E27FC236}">
                  <a16:creationId xmlns:a16="http://schemas.microsoft.com/office/drawing/2014/main" id="{E3F72141-0F22-252F-DF50-FEA841A4D08A}"/>
                </a:ext>
              </a:extLst>
            </p:cNvPr>
            <p:cNvCxnSpPr>
              <a:cxnSpLocks/>
            </p:cNvCxnSpPr>
            <p:nvPr/>
          </p:nvCxnSpPr>
          <p:spPr>
            <a:xfrm flipV="1">
              <a:off x="2301573" y="5147000"/>
              <a:ext cx="0" cy="605601"/>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07" name="CuadroTexto 106">
              <a:extLst>
                <a:ext uri="{FF2B5EF4-FFF2-40B4-BE49-F238E27FC236}">
                  <a16:creationId xmlns:a16="http://schemas.microsoft.com/office/drawing/2014/main" id="{99E353D9-D94B-8F64-0261-A7F20C38F9F8}"/>
                </a:ext>
              </a:extLst>
            </p:cNvPr>
            <p:cNvSpPr txBox="1"/>
            <p:nvPr/>
          </p:nvSpPr>
          <p:spPr>
            <a:xfrm>
              <a:off x="2658128" y="4881720"/>
              <a:ext cx="365757" cy="276999"/>
            </a:xfrm>
            <a:prstGeom prst="rect">
              <a:avLst/>
            </a:prstGeom>
            <a:noFill/>
            <a:ln>
              <a:noFill/>
            </a:ln>
          </p:spPr>
          <p:txBody>
            <a:bodyPr wrap="square" rtlCol="0">
              <a:spAutoFit/>
            </a:bodyPr>
            <a:lstStyle/>
            <a:p>
              <a:r>
                <a:rPr lang="es-MX" sz="1200" dirty="0"/>
                <a:t>Sí</a:t>
              </a:r>
            </a:p>
          </p:txBody>
        </p:sp>
        <p:sp>
          <p:nvSpPr>
            <p:cNvPr id="108" name="CuadroTexto 107">
              <a:extLst>
                <a:ext uri="{FF2B5EF4-FFF2-40B4-BE49-F238E27FC236}">
                  <a16:creationId xmlns:a16="http://schemas.microsoft.com/office/drawing/2014/main" id="{E3A88245-594E-2C6F-9082-E65C3355989C}"/>
                </a:ext>
              </a:extLst>
            </p:cNvPr>
            <p:cNvSpPr txBox="1"/>
            <p:nvPr/>
          </p:nvSpPr>
          <p:spPr>
            <a:xfrm>
              <a:off x="4159962" y="5453127"/>
              <a:ext cx="563880" cy="276999"/>
            </a:xfrm>
            <a:prstGeom prst="rect">
              <a:avLst/>
            </a:prstGeom>
            <a:noFill/>
            <a:ln>
              <a:noFill/>
            </a:ln>
          </p:spPr>
          <p:txBody>
            <a:bodyPr wrap="square" rtlCol="0">
              <a:spAutoFit/>
            </a:bodyPr>
            <a:lstStyle/>
            <a:p>
              <a:r>
                <a:rPr lang="es-MX" sz="1200" dirty="0"/>
                <a:t>No</a:t>
              </a:r>
            </a:p>
          </p:txBody>
        </p:sp>
        <p:cxnSp>
          <p:nvCxnSpPr>
            <p:cNvPr id="109" name="Conector recto 108">
              <a:extLst>
                <a:ext uri="{FF2B5EF4-FFF2-40B4-BE49-F238E27FC236}">
                  <a16:creationId xmlns:a16="http://schemas.microsoft.com/office/drawing/2014/main" id="{4D03FF31-CED7-35BB-A9F7-0AC3B539C1EC}"/>
                </a:ext>
              </a:extLst>
            </p:cNvPr>
            <p:cNvCxnSpPr>
              <a:cxnSpLocks/>
              <a:stCxn id="87" idx="0"/>
              <a:endCxn id="85" idx="2"/>
            </p:cNvCxnSpPr>
            <p:nvPr/>
          </p:nvCxnSpPr>
          <p:spPr>
            <a:xfrm flipV="1">
              <a:off x="4158134" y="4667942"/>
              <a:ext cx="1828" cy="162023"/>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 name="Conector recto 111">
              <a:extLst>
                <a:ext uri="{FF2B5EF4-FFF2-40B4-BE49-F238E27FC236}">
                  <a16:creationId xmlns:a16="http://schemas.microsoft.com/office/drawing/2014/main" id="{404EF393-7505-9229-DF67-EC2314CEAE1D}"/>
                </a:ext>
              </a:extLst>
            </p:cNvPr>
            <p:cNvCxnSpPr>
              <a:cxnSpLocks/>
              <a:stCxn id="115" idx="0"/>
              <a:endCxn id="87" idx="2"/>
            </p:cNvCxnSpPr>
            <p:nvPr/>
          </p:nvCxnSpPr>
          <p:spPr>
            <a:xfrm flipV="1">
              <a:off x="4154615" y="5473560"/>
              <a:ext cx="3519" cy="261555"/>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15" name="Rectángulo: esquinas redondeadas 114">
              <a:extLst>
                <a:ext uri="{FF2B5EF4-FFF2-40B4-BE49-F238E27FC236}">
                  <a16:creationId xmlns:a16="http://schemas.microsoft.com/office/drawing/2014/main" id="{36A6415C-934F-91A6-F317-9AC6D6248554}"/>
                </a:ext>
              </a:extLst>
            </p:cNvPr>
            <p:cNvSpPr/>
            <p:nvPr/>
          </p:nvSpPr>
          <p:spPr>
            <a:xfrm>
              <a:off x="3329750" y="5735115"/>
              <a:ext cx="1649730" cy="361605"/>
            </a:xfrm>
            <a:prstGeom prst="roundRect">
              <a:avLst/>
            </a:pr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Se desecha la solicitud</a:t>
              </a:r>
            </a:p>
          </p:txBody>
        </p:sp>
        <p:sp>
          <p:nvSpPr>
            <p:cNvPr id="118" name="CuadroTexto 117">
              <a:extLst>
                <a:ext uri="{FF2B5EF4-FFF2-40B4-BE49-F238E27FC236}">
                  <a16:creationId xmlns:a16="http://schemas.microsoft.com/office/drawing/2014/main" id="{C6C0BE16-9549-341A-6547-146EB4C57113}"/>
                </a:ext>
              </a:extLst>
            </p:cNvPr>
            <p:cNvSpPr txBox="1"/>
            <p:nvPr/>
          </p:nvSpPr>
          <p:spPr>
            <a:xfrm>
              <a:off x="1746368" y="4303136"/>
              <a:ext cx="365757" cy="276999"/>
            </a:xfrm>
            <a:prstGeom prst="rect">
              <a:avLst/>
            </a:prstGeom>
            <a:noFill/>
            <a:ln>
              <a:noFill/>
            </a:ln>
          </p:spPr>
          <p:txBody>
            <a:bodyPr wrap="square" rtlCol="0">
              <a:spAutoFit/>
            </a:bodyPr>
            <a:lstStyle/>
            <a:p>
              <a:r>
                <a:rPr lang="es-MX" sz="1200" dirty="0"/>
                <a:t>Sí</a:t>
              </a:r>
            </a:p>
          </p:txBody>
        </p:sp>
        <p:sp>
          <p:nvSpPr>
            <p:cNvPr id="140" name="CuadroTexto 139">
              <a:extLst>
                <a:ext uri="{FF2B5EF4-FFF2-40B4-BE49-F238E27FC236}">
                  <a16:creationId xmlns:a16="http://schemas.microsoft.com/office/drawing/2014/main" id="{6DB2426C-A66D-7D9B-71D8-036DEBCD22D1}"/>
                </a:ext>
              </a:extLst>
            </p:cNvPr>
            <p:cNvSpPr txBox="1"/>
            <p:nvPr/>
          </p:nvSpPr>
          <p:spPr>
            <a:xfrm>
              <a:off x="996900" y="6319022"/>
              <a:ext cx="2245962" cy="246221"/>
            </a:xfrm>
            <a:prstGeom prst="rect">
              <a:avLst/>
            </a:prstGeom>
            <a:noFill/>
            <a:ln>
              <a:noFill/>
            </a:ln>
          </p:spPr>
          <p:txBody>
            <a:bodyPr wrap="square">
              <a:spAutoFit/>
            </a:bodyPr>
            <a:lstStyle/>
            <a:p>
              <a:pPr algn="just"/>
              <a:r>
                <a:rPr lang="es-MX" sz="1000" dirty="0"/>
                <a:t>*Todos los días indicados son hábiles. </a:t>
              </a:r>
            </a:p>
          </p:txBody>
        </p:sp>
      </p:grpSp>
    </p:spTree>
    <p:extLst>
      <p:ext uri="{BB962C8B-B14F-4D97-AF65-F5344CB8AC3E}">
        <p14:creationId xmlns:p14="http://schemas.microsoft.com/office/powerpoint/2010/main" val="1894151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F10DEB-7E8D-85D8-18BD-8D2741F28E55}"/>
              </a:ext>
            </a:extLst>
          </p:cNvPr>
          <p:cNvSpPr>
            <a:spLocks noGrp="1"/>
          </p:cNvSpPr>
          <p:nvPr>
            <p:ph type="title"/>
          </p:nvPr>
        </p:nvSpPr>
        <p:spPr/>
        <p:txBody>
          <a:bodyPr/>
          <a:lstStyle/>
          <a:p>
            <a:pPr marL="342900" indent="-342900">
              <a:buFont typeface="Arial" panose="020B0604020202020204" pitchFamily="34" charset="0"/>
              <a:buChar char="•"/>
            </a:pPr>
            <a:r>
              <a:rPr lang="es-MX" dirty="0"/>
              <a:t>Descarga de Estudio</a:t>
            </a:r>
          </a:p>
        </p:txBody>
      </p:sp>
      <p:sp>
        <p:nvSpPr>
          <p:cNvPr id="3" name="Marcador de número de diapositiva 2">
            <a:extLst>
              <a:ext uri="{FF2B5EF4-FFF2-40B4-BE49-F238E27FC236}">
                <a16:creationId xmlns:a16="http://schemas.microsoft.com/office/drawing/2014/main" id="{7A05B902-C2D5-9EAF-D407-06921DAE6666}"/>
              </a:ext>
            </a:extLst>
          </p:cNvPr>
          <p:cNvSpPr>
            <a:spLocks noGrp="1"/>
          </p:cNvSpPr>
          <p:nvPr>
            <p:ph type="sldNum" sz="quarter" idx="12"/>
          </p:nvPr>
        </p:nvSpPr>
        <p:spPr/>
        <p:txBody>
          <a:bodyPr/>
          <a:lstStyle/>
          <a:p>
            <a:fld id="{59408D7B-F5EF-3647-86EB-54E54CC26444}" type="slidenum">
              <a:rPr lang="es-ES_tradnl" smtClean="0"/>
              <a:pPr/>
              <a:t>25</a:t>
            </a:fld>
            <a:endParaRPr lang="es-ES_tradnl"/>
          </a:p>
        </p:txBody>
      </p:sp>
      <p:sp>
        <p:nvSpPr>
          <p:cNvPr id="6" name="CuadroTexto 5">
            <a:extLst>
              <a:ext uri="{FF2B5EF4-FFF2-40B4-BE49-F238E27FC236}">
                <a16:creationId xmlns:a16="http://schemas.microsoft.com/office/drawing/2014/main" id="{7A1F8E19-7948-1C0E-7C77-AC892D03015F}"/>
              </a:ext>
            </a:extLst>
          </p:cNvPr>
          <p:cNvSpPr txBox="1"/>
          <p:nvPr/>
        </p:nvSpPr>
        <p:spPr>
          <a:xfrm>
            <a:off x="588291" y="1012978"/>
            <a:ext cx="10671892" cy="4524315"/>
          </a:xfrm>
          <a:prstGeom prst="rect">
            <a:avLst/>
          </a:prstGeom>
          <a:noFill/>
        </p:spPr>
        <p:txBody>
          <a:bodyPr wrap="square">
            <a:spAutoFit/>
          </a:bodyPr>
          <a:lstStyle/>
          <a:p>
            <a:pPr algn="just"/>
            <a:r>
              <a:rPr lang="es-MX" sz="1800" dirty="0"/>
              <a:t>Para descargar el Estudio el Representante Legal deberá utilizar su FIEL para firmar el Estudio y poder descargarlo. </a:t>
            </a:r>
          </a:p>
          <a:p>
            <a:pPr marL="285750" indent="-285750" algn="just">
              <a:buFont typeface="Arial" panose="020B0604020202020204" pitchFamily="34" charset="0"/>
              <a:buChar char="•"/>
            </a:pPr>
            <a:endParaRPr lang="es-MX" dirty="0"/>
          </a:p>
          <a:p>
            <a:pPr algn="just"/>
            <a:r>
              <a:rPr lang="es-MX" sz="1800" dirty="0"/>
              <a:t>Una vez notificado el Estudio por parte del CENACE, el solicitante contará con:</a:t>
            </a:r>
          </a:p>
          <a:p>
            <a:pPr marL="285750" indent="-285750" algn="just">
              <a:buFont typeface="Wingdings" panose="05000000000000000000" pitchFamily="2" charset="2"/>
              <a:buChar char="v"/>
            </a:pPr>
            <a:endParaRPr lang="es-MX" dirty="0"/>
          </a:p>
          <a:p>
            <a:pPr marL="285750" indent="-285750" algn="just">
              <a:buFont typeface="Wingdings" panose="05000000000000000000" pitchFamily="2" charset="2"/>
              <a:buChar char="v"/>
            </a:pPr>
            <a:r>
              <a:rPr lang="es-MX" sz="1800" dirty="0"/>
              <a:t>20 días para solicitar el siguiente Estudio.</a:t>
            </a:r>
          </a:p>
          <a:p>
            <a:pPr marL="285750" indent="-285750" algn="just">
              <a:buFont typeface="Wingdings" panose="05000000000000000000" pitchFamily="2" charset="2"/>
              <a:buChar char="v"/>
            </a:pPr>
            <a:r>
              <a:rPr lang="es-MX" sz="1800" dirty="0"/>
              <a:t>30 días para solicitar el Contrato de Conexión /  Interconexión.</a:t>
            </a:r>
          </a:p>
          <a:p>
            <a:pPr marL="285750" indent="-285750" algn="just">
              <a:buFont typeface="Wingdings" panose="05000000000000000000" pitchFamily="2" charset="2"/>
              <a:buChar char="v"/>
            </a:pPr>
            <a:endParaRPr lang="es-MX" dirty="0"/>
          </a:p>
          <a:p>
            <a:pPr marL="285750" indent="-285750" algn="just">
              <a:buFont typeface="Wingdings" panose="05000000000000000000" pitchFamily="2" charset="2"/>
              <a:buChar char="v"/>
            </a:pPr>
            <a:endParaRPr lang="es-MX" dirty="0"/>
          </a:p>
          <a:p>
            <a:pPr marL="285750" indent="-285750" algn="just">
              <a:buFont typeface="Wingdings" panose="05000000000000000000" pitchFamily="2" charset="2"/>
              <a:buChar char="v"/>
            </a:pPr>
            <a:endParaRPr lang="es-MX" dirty="0"/>
          </a:p>
          <a:p>
            <a:pPr marL="285750" indent="-285750" algn="just">
              <a:buFont typeface="Arial" panose="020B0604020202020204" pitchFamily="34" charset="0"/>
              <a:buChar char="•"/>
            </a:pPr>
            <a:endParaRPr lang="es-MX" sz="1800" dirty="0"/>
          </a:p>
          <a:p>
            <a:pPr marL="285750" indent="-285750" algn="just">
              <a:buFont typeface="Arial" panose="020B0604020202020204" pitchFamily="34" charset="0"/>
              <a:buChar char="•"/>
            </a:pPr>
            <a:endParaRPr lang="es-MX" sz="1800" dirty="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sz="1800" dirty="0"/>
          </a:p>
          <a:p>
            <a:pPr marL="285750" indent="-285750" algn="just">
              <a:buFont typeface="Arial" panose="020B0604020202020204" pitchFamily="34" charset="0"/>
              <a:buChar char="•"/>
            </a:pPr>
            <a:r>
              <a:rPr lang="es-MX" dirty="0"/>
              <a:t>En caso de no realizar la solicitud correspondiente dentro de los tiempos establecidos en el MIC, la solicitud perderá vigencia y tendrá que comenzar el proceso nuevamente. </a:t>
            </a:r>
            <a:endParaRPr lang="es-MX" sz="1800" dirty="0"/>
          </a:p>
        </p:txBody>
      </p:sp>
      <p:grpSp>
        <p:nvGrpSpPr>
          <p:cNvPr id="5" name="Grupo 4">
            <a:extLst>
              <a:ext uri="{FF2B5EF4-FFF2-40B4-BE49-F238E27FC236}">
                <a16:creationId xmlns:a16="http://schemas.microsoft.com/office/drawing/2014/main" id="{8271BF4A-F9B1-D88E-210C-EC727073C4C8}"/>
              </a:ext>
            </a:extLst>
          </p:cNvPr>
          <p:cNvGrpSpPr/>
          <p:nvPr/>
        </p:nvGrpSpPr>
        <p:grpSpPr>
          <a:xfrm>
            <a:off x="2681060" y="3270069"/>
            <a:ext cx="6000989" cy="1214846"/>
            <a:chOff x="465635" y="3270069"/>
            <a:chExt cx="6000989" cy="1214846"/>
          </a:xfrm>
          <a:effectLst>
            <a:reflection blurRad="6350" stA="52000" endA="300" endPos="35000" dir="5400000" sy="-100000" algn="bl" rotWithShape="0"/>
          </a:effectLst>
        </p:grpSpPr>
        <p:pic>
          <p:nvPicPr>
            <p:cNvPr id="8" name="Imagen 7">
              <a:extLst>
                <a:ext uri="{FF2B5EF4-FFF2-40B4-BE49-F238E27FC236}">
                  <a16:creationId xmlns:a16="http://schemas.microsoft.com/office/drawing/2014/main" id="{C1F74F7B-4F81-78D9-E27F-35A2FE5D250D}"/>
                </a:ext>
              </a:extLst>
            </p:cNvPr>
            <p:cNvPicPr>
              <a:picLocks noChangeAspect="1"/>
            </p:cNvPicPr>
            <p:nvPr/>
          </p:nvPicPr>
          <p:blipFill rotWithShape="1">
            <a:blip r:embed="rId2"/>
            <a:srcRect b="8524"/>
            <a:stretch/>
          </p:blipFill>
          <p:spPr>
            <a:xfrm>
              <a:off x="465635" y="3270069"/>
              <a:ext cx="6000989" cy="1214846"/>
            </a:xfrm>
            <a:prstGeom prst="rect">
              <a:avLst/>
            </a:prstGeom>
            <a:ln w="28575">
              <a:noFill/>
            </a:ln>
            <a:effectLst/>
          </p:spPr>
        </p:pic>
        <p:sp>
          <p:nvSpPr>
            <p:cNvPr id="10" name="CuadroTexto 9">
              <a:extLst>
                <a:ext uri="{FF2B5EF4-FFF2-40B4-BE49-F238E27FC236}">
                  <a16:creationId xmlns:a16="http://schemas.microsoft.com/office/drawing/2014/main" id="{2EF25F16-5C48-8D2B-0EED-4EABBC10E59E}"/>
                </a:ext>
              </a:extLst>
            </p:cNvPr>
            <p:cNvSpPr txBox="1"/>
            <p:nvPr/>
          </p:nvSpPr>
          <p:spPr>
            <a:xfrm>
              <a:off x="2272937" y="3564764"/>
              <a:ext cx="973490" cy="369332"/>
            </a:xfrm>
            <a:prstGeom prst="rect">
              <a:avLst/>
            </a:prstGeom>
            <a:noFill/>
            <a:ln w="28575">
              <a:noFill/>
            </a:ln>
          </p:spPr>
          <p:txBody>
            <a:bodyPr wrap="square">
              <a:spAutoFit/>
            </a:bodyPr>
            <a:lstStyle/>
            <a:p>
              <a:r>
                <a:rPr lang="es-MX" sz="1800" dirty="0"/>
                <a:t>20 días</a:t>
              </a:r>
              <a:endParaRPr lang="es-MX" dirty="0"/>
            </a:p>
          </p:txBody>
        </p:sp>
        <p:sp>
          <p:nvSpPr>
            <p:cNvPr id="11" name="CuadroTexto 10">
              <a:extLst>
                <a:ext uri="{FF2B5EF4-FFF2-40B4-BE49-F238E27FC236}">
                  <a16:creationId xmlns:a16="http://schemas.microsoft.com/office/drawing/2014/main" id="{086AAE9D-44F0-5CF5-E643-ACD75FE29B2D}"/>
                </a:ext>
              </a:extLst>
            </p:cNvPr>
            <p:cNvSpPr txBox="1"/>
            <p:nvPr/>
          </p:nvSpPr>
          <p:spPr>
            <a:xfrm>
              <a:off x="4123508" y="3506668"/>
              <a:ext cx="902624" cy="369332"/>
            </a:xfrm>
            <a:prstGeom prst="rect">
              <a:avLst/>
            </a:prstGeom>
            <a:noFill/>
            <a:ln w="28575">
              <a:noFill/>
            </a:ln>
          </p:spPr>
          <p:txBody>
            <a:bodyPr wrap="square">
              <a:spAutoFit/>
            </a:bodyPr>
            <a:lstStyle/>
            <a:p>
              <a:r>
                <a:rPr lang="es-MX" sz="1800" dirty="0"/>
                <a:t>30 días</a:t>
              </a:r>
              <a:endParaRPr lang="es-MX" dirty="0"/>
            </a:p>
          </p:txBody>
        </p:sp>
      </p:grpSp>
    </p:spTree>
    <p:extLst>
      <p:ext uri="{BB962C8B-B14F-4D97-AF65-F5344CB8AC3E}">
        <p14:creationId xmlns:p14="http://schemas.microsoft.com/office/powerpoint/2010/main" val="1337399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94E536F-FAD6-A34D-9D47-47E211798CFB}"/>
              </a:ext>
            </a:extLst>
          </p:cNvPr>
          <p:cNvSpPr txBox="1"/>
          <p:nvPr/>
        </p:nvSpPr>
        <p:spPr>
          <a:xfrm>
            <a:off x="4979348" y="2672602"/>
            <a:ext cx="22333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srgbClr val="000000">
                    <a:lumMod val="75000"/>
                    <a:lumOff val="25000"/>
                  </a:srgbClr>
                </a:solidFill>
                <a:effectLst/>
                <a:uLnTx/>
                <a:uFillTx/>
                <a:latin typeface="Montserrat" pitchFamily="2" charset="77"/>
                <a:ea typeface="+mn-ea"/>
                <a:cs typeface="+mn-cs"/>
              </a:rPr>
              <a:t>¡Gracias!</a:t>
            </a:r>
          </a:p>
        </p:txBody>
      </p:sp>
    </p:spTree>
    <p:extLst>
      <p:ext uri="{BB962C8B-B14F-4D97-AF65-F5344CB8AC3E}">
        <p14:creationId xmlns:p14="http://schemas.microsoft.com/office/powerpoint/2010/main" val="2068857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59408D7B-F5EF-3647-86EB-54E54CC26444}" type="slidenum">
              <a:rPr lang="es-ES_tradnl" smtClean="0"/>
              <a:pPr/>
              <a:t>3</a:t>
            </a:fld>
            <a:endParaRPr lang="es-ES_tradnl" dirty="0"/>
          </a:p>
        </p:txBody>
      </p:sp>
      <p:sp>
        <p:nvSpPr>
          <p:cNvPr id="2" name="CuadroTexto 1">
            <a:extLst>
              <a:ext uri="{FF2B5EF4-FFF2-40B4-BE49-F238E27FC236}">
                <a16:creationId xmlns:a16="http://schemas.microsoft.com/office/drawing/2014/main" id="{A8BA7A0B-8467-E149-FABF-E84483CCC4BD}"/>
              </a:ext>
            </a:extLst>
          </p:cNvPr>
          <p:cNvSpPr txBox="1"/>
          <p:nvPr/>
        </p:nvSpPr>
        <p:spPr>
          <a:xfrm>
            <a:off x="975360" y="405624"/>
            <a:ext cx="9387840" cy="6340197"/>
          </a:xfrm>
          <a:prstGeom prst="rect">
            <a:avLst/>
          </a:prstGeom>
          <a:noFill/>
        </p:spPr>
        <p:txBody>
          <a:bodyPr wrap="square" rtlCol="0">
            <a:spAutoFit/>
          </a:bodyPr>
          <a:lstStyle/>
          <a:p>
            <a:r>
              <a:rPr lang="es-MX" sz="2400" b="1" dirty="0">
                <a:latin typeface="Tahoma" panose="020B0604030504040204" pitchFamily="34" charset="0"/>
                <a:ea typeface="Tahoma" panose="020B0604030504040204" pitchFamily="34" charset="0"/>
                <a:cs typeface="Tahoma" panose="020B0604030504040204" pitchFamily="34" charset="0"/>
              </a:rPr>
              <a:t>Índice</a:t>
            </a:r>
          </a:p>
          <a:p>
            <a:pPr marL="342900" indent="-342900">
              <a:buFont typeface="Wingdings" panose="05000000000000000000" pitchFamily="2" charset="2"/>
              <a:buChar char="Ø"/>
            </a:pPr>
            <a:r>
              <a:rPr lang="es-MX" sz="2200" b="1" dirty="0">
                <a:ea typeface="Tahoma" panose="020B0604030504040204" pitchFamily="34" charset="0"/>
                <a:cs typeface="Tahoma" panose="020B0604030504040204" pitchFamily="34" charset="0"/>
              </a:rPr>
              <a:t>SIASIC</a:t>
            </a:r>
          </a:p>
          <a:p>
            <a:pPr marL="342900" indent="-342900">
              <a:buFont typeface="Wingdings" panose="05000000000000000000" pitchFamily="2" charset="2"/>
              <a:buChar char="Ø"/>
            </a:pPr>
            <a:r>
              <a:rPr lang="es-MX" sz="2200" b="1" dirty="0">
                <a:ea typeface="Tahoma" panose="020B0604030504040204" pitchFamily="34" charset="0"/>
                <a:cs typeface="Tahoma" panose="020B0604030504040204" pitchFamily="34" charset="0"/>
              </a:rPr>
              <a:t>Registro de usuarios</a:t>
            </a:r>
          </a:p>
          <a:p>
            <a:pPr marL="342900" indent="-342900">
              <a:buFont typeface="Wingdings" panose="05000000000000000000" pitchFamily="2" charset="2"/>
              <a:buChar char="Ø"/>
            </a:pPr>
            <a:r>
              <a:rPr lang="es-MX" sz="2200" b="1" dirty="0">
                <a:ea typeface="Tahoma" panose="020B0604030504040204" pitchFamily="34" charset="0"/>
                <a:cs typeface="Tahoma" panose="020B0604030504040204" pitchFamily="34" charset="0"/>
              </a:rPr>
              <a:t>Funciones que pueden realizar con el rol</a:t>
            </a:r>
            <a:r>
              <a:rPr lang="es-MX" sz="2200" b="1" dirty="0">
                <a:solidFill>
                  <a:schemeClr val="tx1"/>
                </a:solidFill>
                <a:ea typeface="Tahoma" panose="020B0604030504040204" pitchFamily="34" charset="0"/>
                <a:cs typeface="Tahoma" panose="020B0604030504040204" pitchFamily="34" charset="0"/>
              </a:rPr>
              <a:t> de Gestor y Representante </a:t>
            </a:r>
          </a:p>
          <a:p>
            <a:pPr marL="342900" indent="-342900">
              <a:buFont typeface="Wingdings" panose="05000000000000000000" pitchFamily="2" charset="2"/>
              <a:buChar char="Ø"/>
            </a:pPr>
            <a:r>
              <a:rPr lang="es-MX" sz="2200" b="1" dirty="0"/>
              <a:t>Registro de un Proyecto</a:t>
            </a:r>
          </a:p>
          <a:p>
            <a:pPr marL="342900" indent="-342900">
              <a:buFont typeface="Wingdings" panose="05000000000000000000" pitchFamily="2" charset="2"/>
              <a:buChar char="§"/>
            </a:pPr>
            <a:r>
              <a:rPr lang="es-MX" sz="1600" dirty="0">
                <a:solidFill>
                  <a:schemeClr val="tx1"/>
                </a:solidFill>
              </a:rPr>
              <a:t>Datos del Proyecto</a:t>
            </a:r>
          </a:p>
          <a:p>
            <a:pPr marL="342900" indent="-342900">
              <a:buFont typeface="Wingdings" panose="05000000000000000000" pitchFamily="2" charset="2"/>
              <a:buChar char="§"/>
            </a:pPr>
            <a:r>
              <a:rPr lang="es-MX" sz="1600" dirty="0">
                <a:solidFill>
                  <a:schemeClr val="tx1"/>
                </a:solidFill>
              </a:rPr>
              <a:t>Datos de Facturación</a:t>
            </a:r>
          </a:p>
          <a:p>
            <a:pPr marL="342900" indent="-342900">
              <a:buFont typeface="Wingdings" panose="05000000000000000000" pitchFamily="2" charset="2"/>
              <a:buChar char="§"/>
            </a:pPr>
            <a:r>
              <a:rPr lang="es-MX" sz="1600" dirty="0">
                <a:solidFill>
                  <a:schemeClr val="tx1"/>
                </a:solidFill>
              </a:rPr>
              <a:t>Registro de Cuenta Bancaria</a:t>
            </a:r>
          </a:p>
          <a:p>
            <a:pPr marL="342900" indent="-342900">
              <a:buFont typeface="Wingdings" panose="05000000000000000000" pitchFamily="2" charset="2"/>
              <a:buChar char="§"/>
            </a:pPr>
            <a:r>
              <a:rPr lang="es-MX" sz="1600" dirty="0">
                <a:solidFill>
                  <a:schemeClr val="tx1"/>
                </a:solidFill>
              </a:rPr>
              <a:t>Datos Técnicos</a:t>
            </a:r>
          </a:p>
          <a:p>
            <a:pPr marL="342900" indent="-342900">
              <a:buFont typeface="Wingdings" panose="05000000000000000000" pitchFamily="2" charset="2"/>
              <a:buChar char="§"/>
            </a:pPr>
            <a:r>
              <a:rPr lang="es-MX" sz="1600" dirty="0">
                <a:solidFill>
                  <a:schemeClr val="tx1"/>
                </a:solidFill>
              </a:rPr>
              <a:t>Datos del Promovente</a:t>
            </a:r>
          </a:p>
          <a:p>
            <a:pPr marL="342900" indent="-342900">
              <a:buFont typeface="Wingdings" panose="05000000000000000000" pitchFamily="2" charset="2"/>
              <a:buChar char="§"/>
            </a:pPr>
            <a:r>
              <a:rPr lang="es-MX" sz="1600" dirty="0">
                <a:solidFill>
                  <a:schemeClr val="tx1"/>
                </a:solidFill>
              </a:rPr>
              <a:t>Domicilio del Promovente </a:t>
            </a:r>
          </a:p>
          <a:p>
            <a:pPr marL="342900" indent="-342900">
              <a:buFont typeface="Wingdings" panose="05000000000000000000" pitchFamily="2" charset="2"/>
              <a:buChar char="§"/>
            </a:pPr>
            <a:r>
              <a:rPr lang="es-MX" sz="1600" dirty="0">
                <a:solidFill>
                  <a:schemeClr val="tx1"/>
                </a:solidFill>
              </a:rPr>
              <a:t>Representante legal / Apoderado</a:t>
            </a:r>
          </a:p>
          <a:p>
            <a:pPr marL="342900" indent="-342900">
              <a:buFont typeface="Wingdings" panose="05000000000000000000" pitchFamily="2" charset="2"/>
              <a:buChar char="§"/>
            </a:pPr>
            <a:r>
              <a:rPr lang="es-MX" sz="1600" dirty="0">
                <a:solidFill>
                  <a:schemeClr val="tx1"/>
                </a:solidFill>
              </a:rPr>
              <a:t>Datos personales del Representante Legal / Apoderado</a:t>
            </a:r>
          </a:p>
          <a:p>
            <a:pPr marL="342900" indent="-342900">
              <a:buFont typeface="Wingdings" panose="05000000000000000000" pitchFamily="2" charset="2"/>
              <a:buChar char="§"/>
            </a:pPr>
            <a:r>
              <a:rPr lang="es-MX" sz="1600" dirty="0">
                <a:solidFill>
                  <a:schemeClr val="tx1"/>
                </a:solidFill>
              </a:rPr>
              <a:t>Domicilio del Representante Legal / Apoderado</a:t>
            </a:r>
          </a:p>
          <a:p>
            <a:pPr marL="342900" indent="-342900">
              <a:buFont typeface="Wingdings" panose="05000000000000000000" pitchFamily="2" charset="2"/>
              <a:buChar char="Ø"/>
            </a:pPr>
            <a:r>
              <a:rPr lang="es-MX" sz="2200" b="1" dirty="0"/>
              <a:t>Puntos clave a considerar antes de enviar la solicitud</a:t>
            </a:r>
          </a:p>
          <a:p>
            <a:pPr marL="342900" indent="-342900">
              <a:buFont typeface="Wingdings" panose="05000000000000000000" pitchFamily="2" charset="2"/>
              <a:buChar char="§"/>
            </a:pPr>
            <a:r>
              <a:rPr lang="es-MX" sz="1600" dirty="0"/>
              <a:t>Aceptación de uso de modelos Genéricos</a:t>
            </a:r>
          </a:p>
          <a:p>
            <a:pPr marL="342900" indent="-342900">
              <a:buFont typeface="Wingdings" panose="05000000000000000000" pitchFamily="2" charset="2"/>
              <a:buChar char="§"/>
            </a:pPr>
            <a:r>
              <a:rPr lang="es-MX" sz="1600" dirty="0"/>
              <a:t>Disponibilidad de Cambio de nivel de tensión</a:t>
            </a:r>
          </a:p>
          <a:p>
            <a:pPr marL="342900" indent="-342900">
              <a:buFont typeface="Wingdings" panose="05000000000000000000" pitchFamily="2" charset="2"/>
              <a:buChar char="§"/>
            </a:pPr>
            <a:r>
              <a:rPr lang="es-MX" sz="1600" dirty="0"/>
              <a:t>Subsanación de observaciones</a:t>
            </a:r>
          </a:p>
          <a:p>
            <a:pPr marL="342900" indent="-342900">
              <a:buFont typeface="Wingdings" panose="05000000000000000000" pitchFamily="2" charset="2"/>
              <a:buChar char="§"/>
            </a:pPr>
            <a:r>
              <a:rPr lang="es-MX" sz="1600" dirty="0"/>
              <a:t>Consideraciones en la Fecha Estimada de Operación (FEO)</a:t>
            </a:r>
          </a:p>
          <a:p>
            <a:pPr marL="342900" indent="-342900">
              <a:buFont typeface="Wingdings" panose="05000000000000000000" pitchFamily="2" charset="2"/>
              <a:buChar char="§"/>
            </a:pPr>
            <a:r>
              <a:rPr lang="es-MX" sz="1600" dirty="0"/>
              <a:t>Tiempos a considerar en la Atención de las Solicitudes</a:t>
            </a:r>
          </a:p>
          <a:p>
            <a:pPr marL="342900" indent="-342900">
              <a:buFont typeface="Wingdings" panose="05000000000000000000" pitchFamily="2" charset="2"/>
              <a:buChar char="§"/>
            </a:pPr>
            <a:r>
              <a:rPr lang="es-MX" sz="1600" dirty="0"/>
              <a:t>Descarga de Estudio</a:t>
            </a:r>
          </a:p>
          <a:p>
            <a:pPr marL="342900" indent="-342900">
              <a:buFont typeface="Wingdings" panose="05000000000000000000" pitchFamily="2" charset="2"/>
              <a:buChar char="§"/>
            </a:pPr>
            <a:endParaRPr lang="es-MX" sz="1600" dirty="0"/>
          </a:p>
          <a:p>
            <a:pPr marL="342900" indent="-342900">
              <a:buFont typeface="Wingdings" panose="05000000000000000000" pitchFamily="2" charset="2"/>
              <a:buChar char="§"/>
            </a:pPr>
            <a:endParaRPr lang="es-MX" sz="1600" dirty="0"/>
          </a:p>
        </p:txBody>
      </p:sp>
    </p:spTree>
    <p:extLst>
      <p:ext uri="{BB962C8B-B14F-4D97-AF65-F5344CB8AC3E}">
        <p14:creationId xmlns:p14="http://schemas.microsoft.com/office/powerpoint/2010/main" val="3354307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FCC8B84-CDB2-8984-810A-603F8CBF439B}"/>
              </a:ext>
            </a:extLst>
          </p:cNvPr>
          <p:cNvSpPr>
            <a:spLocks noGrp="1"/>
          </p:cNvSpPr>
          <p:nvPr>
            <p:ph type="sldNum" sz="quarter" idx="12"/>
          </p:nvPr>
        </p:nvSpPr>
        <p:spPr/>
        <p:txBody>
          <a:bodyPr/>
          <a:lstStyle/>
          <a:p>
            <a:fld id="{59408D7B-F5EF-3647-86EB-54E54CC26444}" type="slidenum">
              <a:rPr lang="es-ES_tradnl" smtClean="0"/>
              <a:pPr/>
              <a:t>4</a:t>
            </a:fld>
            <a:endParaRPr lang="es-ES_tradnl" dirty="0"/>
          </a:p>
        </p:txBody>
      </p:sp>
      <p:sp>
        <p:nvSpPr>
          <p:cNvPr id="5" name="Marcador de contenido 2">
            <a:extLst>
              <a:ext uri="{FF2B5EF4-FFF2-40B4-BE49-F238E27FC236}">
                <a16:creationId xmlns:a16="http://schemas.microsoft.com/office/drawing/2014/main" id="{81C0CE54-7F43-34F7-A936-7438085A7804}"/>
              </a:ext>
            </a:extLst>
          </p:cNvPr>
          <p:cNvSpPr txBox="1">
            <a:spLocks/>
          </p:cNvSpPr>
          <p:nvPr/>
        </p:nvSpPr>
        <p:spPr>
          <a:xfrm>
            <a:off x="838200" y="470264"/>
            <a:ext cx="10187866" cy="6282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600" b="1" dirty="0">
                <a:latin typeface="Tahoma" panose="020B0604030504040204" pitchFamily="34" charset="0"/>
                <a:ea typeface="Tahoma" panose="020B0604030504040204" pitchFamily="34" charset="0"/>
                <a:cs typeface="Tahoma" panose="020B0604030504040204" pitchFamily="34" charset="0"/>
              </a:rPr>
              <a:t>SIASIC</a:t>
            </a:r>
          </a:p>
          <a:p>
            <a:endParaRPr lang="es-MX" sz="2200" dirty="0"/>
          </a:p>
          <a:p>
            <a:endParaRPr lang="es-MX" sz="2200" dirty="0"/>
          </a:p>
          <a:p>
            <a:pPr marL="0" indent="0">
              <a:buFont typeface="Arial" panose="020B0604020202020204" pitchFamily="34" charset="0"/>
              <a:buNone/>
            </a:pPr>
            <a:endParaRPr lang="es-MX" sz="2200" dirty="0"/>
          </a:p>
        </p:txBody>
      </p:sp>
      <p:sp>
        <p:nvSpPr>
          <p:cNvPr id="9" name="CuadroTexto 8">
            <a:extLst>
              <a:ext uri="{FF2B5EF4-FFF2-40B4-BE49-F238E27FC236}">
                <a16:creationId xmlns:a16="http://schemas.microsoft.com/office/drawing/2014/main" id="{310DFC95-0019-AE53-10C2-0CCE31DBCF99}"/>
              </a:ext>
            </a:extLst>
          </p:cNvPr>
          <p:cNvSpPr txBox="1"/>
          <p:nvPr/>
        </p:nvSpPr>
        <p:spPr>
          <a:xfrm>
            <a:off x="961233" y="1104644"/>
            <a:ext cx="9941799" cy="2588144"/>
          </a:xfrm>
          <a:prstGeom prst="rect">
            <a:avLst/>
          </a:prstGeom>
          <a:noFill/>
        </p:spPr>
        <p:txBody>
          <a:bodyPr wrap="square">
            <a:spAutoFit/>
          </a:bodyPr>
          <a:lstStyle/>
          <a:p>
            <a:pPr algn="just">
              <a:lnSpc>
                <a:spcPct val="107000"/>
              </a:lnSpc>
              <a:spcAft>
                <a:spcPts val="800"/>
              </a:spcAft>
            </a:pPr>
            <a:r>
              <a:rPr lang="es-MX" sz="2000" dirty="0"/>
              <a:t>En la sección Solicitudes "</a:t>
            </a:r>
            <a:r>
              <a:rPr lang="es-MX" sz="2000" b="1" dirty="0">
                <a:solidFill>
                  <a:srgbClr val="C00000"/>
                </a:solidFill>
              </a:rPr>
              <a:t>SIASIC</a:t>
            </a:r>
            <a:r>
              <a:rPr lang="es-MX" sz="2000" dirty="0"/>
              <a:t>", los interesados tendrán acceso a la aplicación Sistema de Atención a Solicitudes de Interconexión y Conexión </a:t>
            </a:r>
            <a:r>
              <a:rPr lang="es-MX" sz="2000" b="1" dirty="0">
                <a:solidFill>
                  <a:srgbClr val="C00000"/>
                </a:solidFill>
              </a:rPr>
              <a:t>(SIASIC)</a:t>
            </a:r>
            <a:r>
              <a:rPr lang="es-MX" sz="2000" dirty="0"/>
              <a:t>, así como a los formatos para ingresar en línea las Solicitudes de: Interconexión de Centrales Eléctricas </a:t>
            </a:r>
            <a:r>
              <a:rPr lang="es-MX" sz="2000" b="1" dirty="0">
                <a:solidFill>
                  <a:srgbClr val="C00000"/>
                </a:solidFill>
              </a:rPr>
              <a:t>(SICE) </a:t>
            </a:r>
            <a:r>
              <a:rPr lang="es-MX" sz="2000" dirty="0"/>
              <a:t>y Conexión de Centros de Carga </a:t>
            </a:r>
            <a:r>
              <a:rPr lang="es-MX" sz="2000" b="1" dirty="0">
                <a:solidFill>
                  <a:srgbClr val="C00000"/>
                </a:solidFill>
              </a:rPr>
              <a:t>(SCCC)</a:t>
            </a:r>
            <a:r>
              <a:rPr lang="es-MX" sz="2000" dirty="0"/>
              <a:t>. </a:t>
            </a:r>
          </a:p>
          <a:p>
            <a:pPr algn="just">
              <a:lnSpc>
                <a:spcPct val="107000"/>
              </a:lnSpc>
              <a:spcAft>
                <a:spcPts val="800"/>
              </a:spcAft>
            </a:pPr>
            <a:endParaRPr lang="es-MX" sz="2000" dirty="0"/>
          </a:p>
          <a:p>
            <a:pPr algn="just">
              <a:lnSpc>
                <a:spcPct val="107000"/>
              </a:lnSpc>
              <a:spcAft>
                <a:spcPts val="800"/>
              </a:spcAft>
            </a:pPr>
            <a:r>
              <a:rPr lang="es-MX" sz="2000" dirty="0"/>
              <a:t>Dicha sección atiende a lo establecido en el Manual para la Interconexión de Centrales Eléctricas y Conexión de Centros de Carga.</a:t>
            </a:r>
          </a:p>
        </p:txBody>
      </p:sp>
      <p:pic>
        <p:nvPicPr>
          <p:cNvPr id="11" name="Imagen 10">
            <a:extLst>
              <a:ext uri="{FF2B5EF4-FFF2-40B4-BE49-F238E27FC236}">
                <a16:creationId xmlns:a16="http://schemas.microsoft.com/office/drawing/2014/main" id="{E3C0071B-01E9-4F43-B766-3F2FE01A43F8}"/>
              </a:ext>
            </a:extLst>
          </p:cNvPr>
          <p:cNvPicPr>
            <a:picLocks noChangeAspect="1"/>
          </p:cNvPicPr>
          <p:nvPr/>
        </p:nvPicPr>
        <p:blipFill>
          <a:blip r:embed="rId2"/>
          <a:stretch>
            <a:fillRect/>
          </a:stretch>
        </p:blipFill>
        <p:spPr>
          <a:xfrm>
            <a:off x="4975981" y="4325146"/>
            <a:ext cx="6095009" cy="2062590"/>
          </a:xfrm>
          <a:prstGeom prst="rect">
            <a:avLst/>
          </a:prstGeom>
        </p:spPr>
      </p:pic>
      <p:sp>
        <p:nvSpPr>
          <p:cNvPr id="13" name="CuadroTexto 12">
            <a:extLst>
              <a:ext uri="{FF2B5EF4-FFF2-40B4-BE49-F238E27FC236}">
                <a16:creationId xmlns:a16="http://schemas.microsoft.com/office/drawing/2014/main" id="{E9F8AC19-E685-7061-11ED-7539D658FAD4}"/>
              </a:ext>
            </a:extLst>
          </p:cNvPr>
          <p:cNvSpPr txBox="1"/>
          <p:nvPr/>
        </p:nvSpPr>
        <p:spPr>
          <a:xfrm>
            <a:off x="5975091" y="3824301"/>
            <a:ext cx="6097022" cy="369332"/>
          </a:xfrm>
          <a:prstGeom prst="rect">
            <a:avLst/>
          </a:prstGeom>
          <a:noFill/>
        </p:spPr>
        <p:txBody>
          <a:bodyPr wrap="square">
            <a:spAutoFit/>
          </a:bodyPr>
          <a:lstStyle/>
          <a:p>
            <a:r>
              <a:rPr lang="es-MX" b="1" dirty="0">
                <a:solidFill>
                  <a:srgbClr val="C00000"/>
                </a:solidFill>
              </a:rPr>
              <a:t>https://servicios.cenace.gob.mx/siasic/</a:t>
            </a:r>
          </a:p>
        </p:txBody>
      </p:sp>
    </p:spTree>
    <p:extLst>
      <p:ext uri="{BB962C8B-B14F-4D97-AF65-F5344CB8AC3E}">
        <p14:creationId xmlns:p14="http://schemas.microsoft.com/office/powerpoint/2010/main" val="720184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59408D7B-F5EF-3647-86EB-54E54CC26444}" type="slidenum">
              <a:rPr lang="es-ES_tradnl" smtClean="0"/>
              <a:pPr/>
              <a:t>5</a:t>
            </a:fld>
            <a:endParaRPr lang="es-ES_tradnl"/>
          </a:p>
        </p:txBody>
      </p:sp>
      <p:sp>
        <p:nvSpPr>
          <p:cNvPr id="7" name="CuadroTexto 6">
            <a:extLst>
              <a:ext uri="{FF2B5EF4-FFF2-40B4-BE49-F238E27FC236}">
                <a16:creationId xmlns:a16="http://schemas.microsoft.com/office/drawing/2014/main" id="{EDC5EB95-456C-4062-9B5B-B6EA91B18C7C}"/>
              </a:ext>
            </a:extLst>
          </p:cNvPr>
          <p:cNvSpPr txBox="1"/>
          <p:nvPr/>
        </p:nvSpPr>
        <p:spPr>
          <a:xfrm>
            <a:off x="1697524" y="1042871"/>
            <a:ext cx="3025187" cy="338554"/>
          </a:xfrm>
          <a:prstGeom prst="rect">
            <a:avLst/>
          </a:prstGeom>
          <a:noFill/>
        </p:spPr>
        <p:txBody>
          <a:bodyPr wrap="none" rtlCol="0">
            <a:spAutoFit/>
          </a:bodyPr>
          <a:lstStyle/>
          <a:p>
            <a:r>
              <a:rPr lang="es-ES_tradnl" sz="1600" b="1" dirty="0">
                <a:solidFill>
                  <a:schemeClr val="bg1"/>
                </a:solidFill>
                <a:latin typeface="Tahoma" panose="020B0604030504040204" pitchFamily="34" charset="0"/>
                <a:ea typeface="Tahoma" panose="020B0604030504040204" pitchFamily="34" charset="0"/>
                <a:cs typeface="Tahoma" panose="020B0604030504040204" pitchFamily="34" charset="0"/>
              </a:rPr>
              <a:t>OBJETIVOS ESTRATÉGICOS</a:t>
            </a:r>
          </a:p>
        </p:txBody>
      </p:sp>
      <p:pic>
        <p:nvPicPr>
          <p:cNvPr id="10" name="Marcador de contenido 4">
            <a:extLst>
              <a:ext uri="{FF2B5EF4-FFF2-40B4-BE49-F238E27FC236}">
                <a16:creationId xmlns:a16="http://schemas.microsoft.com/office/drawing/2014/main" id="{0E1EEFA8-8A06-C696-1826-6457FE467ECB}"/>
              </a:ext>
            </a:extLst>
          </p:cNvPr>
          <p:cNvPicPr>
            <a:picLocks noChangeAspect="1"/>
          </p:cNvPicPr>
          <p:nvPr/>
        </p:nvPicPr>
        <p:blipFill>
          <a:blip r:embed="rId2"/>
          <a:stretch>
            <a:fillRect/>
          </a:stretch>
        </p:blipFill>
        <p:spPr>
          <a:xfrm>
            <a:off x="3030582" y="1925073"/>
            <a:ext cx="5940885" cy="4379459"/>
          </a:xfrm>
          <a:prstGeom prst="rect">
            <a:avLst/>
          </a:prstGeom>
        </p:spPr>
      </p:pic>
      <p:sp>
        <p:nvSpPr>
          <p:cNvPr id="11" name="Marcador de contenido 2">
            <a:extLst>
              <a:ext uri="{FF2B5EF4-FFF2-40B4-BE49-F238E27FC236}">
                <a16:creationId xmlns:a16="http://schemas.microsoft.com/office/drawing/2014/main" id="{85411C5F-ED4D-2970-6461-6E7A4C4F1849}"/>
              </a:ext>
            </a:extLst>
          </p:cNvPr>
          <p:cNvSpPr txBox="1">
            <a:spLocks/>
          </p:cNvSpPr>
          <p:nvPr/>
        </p:nvSpPr>
        <p:spPr>
          <a:xfrm>
            <a:off x="837421" y="470263"/>
            <a:ext cx="10188645" cy="137717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600" b="1" dirty="0">
                <a:latin typeface="Tahoma" panose="020B0604030504040204" pitchFamily="34" charset="0"/>
                <a:ea typeface="Tahoma" panose="020B0604030504040204" pitchFamily="34" charset="0"/>
                <a:cs typeface="Tahoma" panose="020B0604030504040204" pitchFamily="34" charset="0"/>
              </a:rPr>
              <a:t>Registro de Usuarios</a:t>
            </a:r>
          </a:p>
          <a:p>
            <a:endParaRPr lang="es-MX" sz="2200" dirty="0"/>
          </a:p>
          <a:p>
            <a:pPr marL="0" indent="0">
              <a:buNone/>
            </a:pPr>
            <a:r>
              <a:rPr lang="es-MX" sz="2200" dirty="0"/>
              <a:t>Para </a:t>
            </a:r>
            <a:r>
              <a:rPr lang="es-MX" sz="2200" b="1" dirty="0">
                <a:solidFill>
                  <a:srgbClr val="C00000"/>
                </a:solidFill>
              </a:rPr>
              <a:t>INICIAR</a:t>
            </a:r>
            <a:r>
              <a:rPr lang="es-MX" sz="2200" dirty="0"/>
              <a:t> con el registro de un proyecto, se deben registrar un Gestor y un Representante Legal dentro del SIASIC V2. </a:t>
            </a:r>
          </a:p>
          <a:p>
            <a:endParaRPr lang="es-MX" sz="2200" dirty="0"/>
          </a:p>
          <a:p>
            <a:endParaRPr lang="es-MX" sz="2200" dirty="0"/>
          </a:p>
          <a:p>
            <a:endParaRPr lang="es-MX" sz="2200" dirty="0"/>
          </a:p>
          <a:p>
            <a:pPr marL="0" indent="0">
              <a:buFont typeface="Arial" panose="020B0604020202020204" pitchFamily="34" charset="0"/>
              <a:buNone/>
            </a:pPr>
            <a:endParaRPr lang="es-MX" sz="2200" dirty="0"/>
          </a:p>
        </p:txBody>
      </p:sp>
    </p:spTree>
    <p:extLst>
      <p:ext uri="{BB962C8B-B14F-4D97-AF65-F5344CB8AC3E}">
        <p14:creationId xmlns:p14="http://schemas.microsoft.com/office/powerpoint/2010/main" val="48976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FA704BA-BCCB-8200-7EC0-37DC08415814}"/>
              </a:ext>
            </a:extLst>
          </p:cNvPr>
          <p:cNvSpPr>
            <a:spLocks noGrp="1"/>
          </p:cNvSpPr>
          <p:nvPr>
            <p:ph type="sldNum" sz="quarter" idx="12"/>
          </p:nvPr>
        </p:nvSpPr>
        <p:spPr/>
        <p:txBody>
          <a:bodyPr/>
          <a:lstStyle/>
          <a:p>
            <a:fld id="{59408D7B-F5EF-3647-86EB-54E54CC26444}" type="slidenum">
              <a:rPr lang="es-ES_tradnl" smtClean="0"/>
              <a:pPr/>
              <a:t>6</a:t>
            </a:fld>
            <a:endParaRPr lang="es-ES_tradnl"/>
          </a:p>
        </p:txBody>
      </p:sp>
      <p:sp>
        <p:nvSpPr>
          <p:cNvPr id="2" name="Rectángulo: esquinas redondeadas 1">
            <a:extLst>
              <a:ext uri="{FF2B5EF4-FFF2-40B4-BE49-F238E27FC236}">
                <a16:creationId xmlns:a16="http://schemas.microsoft.com/office/drawing/2014/main" id="{8A88E895-C848-BBA4-F238-0A6AFE385285}"/>
              </a:ext>
            </a:extLst>
          </p:cNvPr>
          <p:cNvSpPr/>
          <p:nvPr/>
        </p:nvSpPr>
        <p:spPr>
          <a:xfrm>
            <a:off x="1809733" y="2367703"/>
            <a:ext cx="2592198" cy="788565"/>
          </a:xfrm>
          <a:prstGeom prst="round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tx1"/>
                </a:solidFill>
              </a:rPr>
              <a:t>Gestor</a:t>
            </a:r>
          </a:p>
        </p:txBody>
      </p:sp>
      <p:sp>
        <p:nvSpPr>
          <p:cNvPr id="4" name="Rectángulo: esquinas redondeadas 3">
            <a:extLst>
              <a:ext uri="{FF2B5EF4-FFF2-40B4-BE49-F238E27FC236}">
                <a16:creationId xmlns:a16="http://schemas.microsoft.com/office/drawing/2014/main" id="{FA52D74C-4345-CDEF-D99E-9E61FA3EFF59}"/>
              </a:ext>
            </a:extLst>
          </p:cNvPr>
          <p:cNvSpPr/>
          <p:nvPr/>
        </p:nvSpPr>
        <p:spPr>
          <a:xfrm>
            <a:off x="1782041" y="4192062"/>
            <a:ext cx="2592198" cy="1154737"/>
          </a:xfrm>
          <a:prstGeom prst="roundRect">
            <a:avLst/>
          </a:prstGeom>
          <a:solidFill>
            <a:srgbClr val="DC514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tx1"/>
                </a:solidFill>
              </a:rPr>
              <a:t>Representante Legal </a:t>
            </a:r>
          </a:p>
        </p:txBody>
      </p:sp>
      <p:sp>
        <p:nvSpPr>
          <p:cNvPr id="6" name="Rectángulo: esquinas redondeadas 5">
            <a:extLst>
              <a:ext uri="{FF2B5EF4-FFF2-40B4-BE49-F238E27FC236}">
                <a16:creationId xmlns:a16="http://schemas.microsoft.com/office/drawing/2014/main" id="{2A763E6C-1030-0FAF-7A61-3A08D923A7AE}"/>
              </a:ext>
            </a:extLst>
          </p:cNvPr>
          <p:cNvSpPr/>
          <p:nvPr/>
        </p:nvSpPr>
        <p:spPr>
          <a:xfrm>
            <a:off x="5821719" y="2049055"/>
            <a:ext cx="4334872" cy="1498106"/>
          </a:xfrm>
          <a:prstGeom prst="roundRect">
            <a:avLst/>
          </a:prstGeom>
          <a:solidFill>
            <a:srgbClr val="CCFFCC"/>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MX" sz="2000" b="1" dirty="0">
                <a:solidFill>
                  <a:schemeClr val="tx1"/>
                </a:solidFill>
              </a:rPr>
              <a:t>Registrar Proyecto</a:t>
            </a:r>
          </a:p>
          <a:p>
            <a:pPr marL="285750" indent="-285750">
              <a:buFont typeface="Arial" panose="020B0604020202020204" pitchFamily="34" charset="0"/>
              <a:buChar char="•"/>
            </a:pPr>
            <a:r>
              <a:rPr lang="es-MX" sz="2000" b="1" dirty="0">
                <a:solidFill>
                  <a:schemeClr val="tx1"/>
                </a:solidFill>
              </a:rPr>
              <a:t>Cargar Información del Proyecto</a:t>
            </a:r>
          </a:p>
          <a:p>
            <a:pPr marL="285750" indent="-285750">
              <a:buFont typeface="Arial" panose="020B0604020202020204" pitchFamily="34" charset="0"/>
              <a:buChar char="•"/>
            </a:pPr>
            <a:r>
              <a:rPr lang="es-MX" sz="2000" b="1" dirty="0">
                <a:solidFill>
                  <a:schemeClr val="tx1"/>
                </a:solidFill>
              </a:rPr>
              <a:t>Ver el estatus de la solicitud</a:t>
            </a:r>
          </a:p>
        </p:txBody>
      </p:sp>
      <p:sp>
        <p:nvSpPr>
          <p:cNvPr id="7" name="Rectángulo: esquinas redondeadas 6">
            <a:extLst>
              <a:ext uri="{FF2B5EF4-FFF2-40B4-BE49-F238E27FC236}">
                <a16:creationId xmlns:a16="http://schemas.microsoft.com/office/drawing/2014/main" id="{07245E80-46AE-D4D1-2A21-74CB72B035BA}"/>
              </a:ext>
            </a:extLst>
          </p:cNvPr>
          <p:cNvSpPr/>
          <p:nvPr/>
        </p:nvSpPr>
        <p:spPr>
          <a:xfrm>
            <a:off x="5910496" y="4044924"/>
            <a:ext cx="4417928" cy="1643991"/>
          </a:xfrm>
          <a:prstGeom prst="roundRect">
            <a:avLst/>
          </a:prstGeom>
          <a:solidFill>
            <a:schemeClr val="accent4">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MX" sz="2000" b="1" dirty="0">
                <a:solidFill>
                  <a:schemeClr val="tx1"/>
                </a:solidFill>
              </a:rPr>
              <a:t>Enviar las solicitudes</a:t>
            </a:r>
          </a:p>
          <a:p>
            <a:pPr marL="285750" indent="-285750">
              <a:buFont typeface="Arial" panose="020B0604020202020204" pitchFamily="34" charset="0"/>
              <a:buChar char="•"/>
            </a:pPr>
            <a:r>
              <a:rPr lang="es-MX" sz="2000" b="1" dirty="0">
                <a:solidFill>
                  <a:schemeClr val="tx1"/>
                </a:solidFill>
              </a:rPr>
              <a:t>Enviar la información para subsanar observaciones </a:t>
            </a:r>
          </a:p>
          <a:p>
            <a:pPr marL="285750" indent="-285750">
              <a:buFont typeface="Arial" panose="020B0604020202020204" pitchFamily="34" charset="0"/>
              <a:buChar char="•"/>
            </a:pPr>
            <a:r>
              <a:rPr lang="es-MX" sz="2000" b="1" dirty="0">
                <a:solidFill>
                  <a:schemeClr val="tx1"/>
                </a:solidFill>
              </a:rPr>
              <a:t>Descargar los Estudios Realizados</a:t>
            </a:r>
          </a:p>
        </p:txBody>
      </p:sp>
      <p:sp>
        <p:nvSpPr>
          <p:cNvPr id="8" name="Flecha: a la derecha 7">
            <a:extLst>
              <a:ext uri="{FF2B5EF4-FFF2-40B4-BE49-F238E27FC236}">
                <a16:creationId xmlns:a16="http://schemas.microsoft.com/office/drawing/2014/main" id="{0C4207A6-8927-743D-5B2C-DD397F4622B1}"/>
              </a:ext>
            </a:extLst>
          </p:cNvPr>
          <p:cNvSpPr/>
          <p:nvPr/>
        </p:nvSpPr>
        <p:spPr>
          <a:xfrm>
            <a:off x="4687075" y="2588853"/>
            <a:ext cx="1020932" cy="390618"/>
          </a:xfrm>
          <a:prstGeom prst="rightArrow">
            <a:avLst/>
          </a:prstGeom>
          <a:solidFill>
            <a:srgbClr val="00B05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a la derecha 8">
            <a:extLst>
              <a:ext uri="{FF2B5EF4-FFF2-40B4-BE49-F238E27FC236}">
                <a16:creationId xmlns:a16="http://schemas.microsoft.com/office/drawing/2014/main" id="{A64A315C-49CC-57F6-2902-A113663E3010}"/>
              </a:ext>
            </a:extLst>
          </p:cNvPr>
          <p:cNvSpPr/>
          <p:nvPr/>
        </p:nvSpPr>
        <p:spPr>
          <a:xfrm>
            <a:off x="4687075" y="4574122"/>
            <a:ext cx="1020932" cy="390618"/>
          </a:xfrm>
          <a:prstGeom prst="rightArrow">
            <a:avLst/>
          </a:prstGeom>
          <a:solidFill>
            <a:srgbClr val="FF0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Título 1">
            <a:extLst>
              <a:ext uri="{FF2B5EF4-FFF2-40B4-BE49-F238E27FC236}">
                <a16:creationId xmlns:a16="http://schemas.microsoft.com/office/drawing/2014/main" id="{21D51711-B32E-6C8B-BA6A-818C80624DCF}"/>
              </a:ext>
            </a:extLst>
          </p:cNvPr>
          <p:cNvSpPr>
            <a:spLocks noGrp="1"/>
          </p:cNvSpPr>
          <p:nvPr>
            <p:ph type="title"/>
          </p:nvPr>
        </p:nvSpPr>
        <p:spPr>
          <a:xfrm>
            <a:off x="724156" y="515378"/>
            <a:ext cx="10813239" cy="788565"/>
          </a:xfrm>
        </p:spPr>
        <p:txBody>
          <a:bodyPr>
            <a:normAutofit/>
          </a:bodyPr>
          <a:lstStyle/>
          <a:p>
            <a:pPr marL="342900" indent="-342900" algn="just">
              <a:buFont typeface="Arial" panose="020B0604020202020204" pitchFamily="34" charset="0"/>
              <a:buChar char="•"/>
            </a:pPr>
            <a:r>
              <a:rPr lang="es-MX" sz="2400" dirty="0">
                <a:latin typeface="Tahoma" panose="020B0604030504040204" pitchFamily="34" charset="0"/>
                <a:ea typeface="Tahoma" panose="020B0604030504040204" pitchFamily="34" charset="0"/>
                <a:cs typeface="Tahoma" panose="020B0604030504040204" pitchFamily="34" charset="0"/>
              </a:rPr>
              <a:t>Funciones que se realizan con el Rol</a:t>
            </a:r>
            <a:r>
              <a:rPr lang="es-MX" sz="2400" dirty="0">
                <a:solidFill>
                  <a:schemeClr val="tx1"/>
                </a:solidFill>
                <a:latin typeface="Tahoma" panose="020B0604030504040204" pitchFamily="34" charset="0"/>
                <a:ea typeface="Tahoma" panose="020B0604030504040204" pitchFamily="34" charset="0"/>
                <a:cs typeface="Tahoma" panose="020B0604030504040204" pitchFamily="34" charset="0"/>
              </a:rPr>
              <a:t> de Gestor y de Representante Legal </a:t>
            </a:r>
          </a:p>
        </p:txBody>
      </p:sp>
    </p:spTree>
    <p:extLst>
      <p:ext uri="{BB962C8B-B14F-4D97-AF65-F5344CB8AC3E}">
        <p14:creationId xmlns:p14="http://schemas.microsoft.com/office/powerpoint/2010/main" val="40009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59408D7B-F5EF-3647-86EB-54E54CC26444}" type="slidenum">
              <a:rPr lang="es-ES_tradnl" smtClean="0"/>
              <a:pPr/>
              <a:t>7</a:t>
            </a:fld>
            <a:endParaRPr lang="es-ES_tradnl" dirty="0"/>
          </a:p>
        </p:txBody>
      </p:sp>
      <p:sp>
        <p:nvSpPr>
          <p:cNvPr id="10" name="CuadroTexto 9">
            <a:extLst>
              <a:ext uri="{FF2B5EF4-FFF2-40B4-BE49-F238E27FC236}">
                <a16:creationId xmlns:a16="http://schemas.microsoft.com/office/drawing/2014/main" id="{17D4D6DF-8093-4968-9FED-284A1DE538B0}"/>
              </a:ext>
            </a:extLst>
          </p:cNvPr>
          <p:cNvSpPr txBox="1"/>
          <p:nvPr/>
        </p:nvSpPr>
        <p:spPr>
          <a:xfrm>
            <a:off x="1558511" y="3927756"/>
            <a:ext cx="1296144" cy="338554"/>
          </a:xfrm>
          <a:prstGeom prst="rect">
            <a:avLst/>
          </a:prstGeom>
          <a:noFill/>
        </p:spPr>
        <p:txBody>
          <a:bodyPr wrap="square" rtlCol="0">
            <a:spAutoFit/>
          </a:bodyPr>
          <a:lstStyle/>
          <a:p>
            <a:pPr algn="ctr">
              <a:buClr>
                <a:srgbClr val="4F81BD">
                  <a:lumMod val="75000"/>
                </a:srgbClr>
              </a:buClr>
            </a:pPr>
            <a:r>
              <a:rPr lang="es-MX" altLang="x-none" sz="1600" b="1" dirty="0">
                <a:solidFill>
                  <a:schemeClr val="bg1"/>
                </a:solidFill>
                <a:latin typeface="Tahoma" panose="020B0604030504040204" pitchFamily="34" charset="0"/>
                <a:ea typeface="Tahoma" panose="020B0604030504040204" pitchFamily="34" charset="0"/>
                <a:cs typeface="Tahoma" panose="020B0604030504040204" pitchFamily="34" charset="0"/>
              </a:rPr>
              <a:t>Visión</a:t>
            </a:r>
          </a:p>
        </p:txBody>
      </p:sp>
      <p:sp>
        <p:nvSpPr>
          <p:cNvPr id="2" name="Título 1">
            <a:extLst>
              <a:ext uri="{FF2B5EF4-FFF2-40B4-BE49-F238E27FC236}">
                <a16:creationId xmlns:a16="http://schemas.microsoft.com/office/drawing/2014/main" id="{780C74AA-7FF1-6002-6EF9-7A94FB201839}"/>
              </a:ext>
            </a:extLst>
          </p:cNvPr>
          <p:cNvSpPr>
            <a:spLocks noGrp="1"/>
          </p:cNvSpPr>
          <p:nvPr>
            <p:ph type="title"/>
          </p:nvPr>
        </p:nvSpPr>
        <p:spPr>
          <a:xfrm>
            <a:off x="719358" y="174200"/>
            <a:ext cx="10515600" cy="1325563"/>
          </a:xfrm>
        </p:spPr>
        <p:txBody>
          <a:bodyPr>
            <a:normAutofit/>
          </a:bodyPr>
          <a:lstStyle/>
          <a:p>
            <a:pPr marL="342900" indent="-342900">
              <a:buFont typeface="Arial" panose="020B0604020202020204" pitchFamily="34" charset="0"/>
              <a:buChar char="•"/>
            </a:pPr>
            <a:r>
              <a:rPr lang="es-MX" sz="2400" b="1" dirty="0"/>
              <a:t>Registro de un Proyecto</a:t>
            </a:r>
          </a:p>
        </p:txBody>
      </p:sp>
      <p:sp>
        <p:nvSpPr>
          <p:cNvPr id="3" name="Marcador de contenido 2">
            <a:extLst>
              <a:ext uri="{FF2B5EF4-FFF2-40B4-BE49-F238E27FC236}">
                <a16:creationId xmlns:a16="http://schemas.microsoft.com/office/drawing/2014/main" id="{7149DE4D-4CAD-4E43-CCFC-6F07DEEBEF8E}"/>
              </a:ext>
            </a:extLst>
          </p:cNvPr>
          <p:cNvSpPr>
            <a:spLocks noGrp="1"/>
          </p:cNvSpPr>
          <p:nvPr>
            <p:ph idx="1"/>
          </p:nvPr>
        </p:nvSpPr>
        <p:spPr>
          <a:xfrm>
            <a:off x="645253" y="1271949"/>
            <a:ext cx="10515600" cy="5338005"/>
          </a:xfrm>
        </p:spPr>
        <p:txBody>
          <a:bodyPr>
            <a:normAutofit/>
          </a:bodyPr>
          <a:lstStyle/>
          <a:p>
            <a:pPr marL="0" indent="0" algn="just">
              <a:buNone/>
            </a:pPr>
            <a:r>
              <a:rPr lang="es-MX" sz="2400" dirty="0">
                <a:latin typeface="+mn-lt"/>
                <a:ea typeface="Tahoma" panose="020B0604030504040204" pitchFamily="34" charset="0"/>
                <a:cs typeface="Tahoma" panose="020B0604030504040204" pitchFamily="34" charset="0"/>
              </a:rPr>
              <a:t>Durante el registro de un proyecto se tienen que cumplir con los siguientes 9 puntos dentro del SIASIC V2. </a:t>
            </a:r>
          </a:p>
        </p:txBody>
      </p:sp>
      <p:sp>
        <p:nvSpPr>
          <p:cNvPr id="5" name="Elipse 4">
            <a:extLst>
              <a:ext uri="{FF2B5EF4-FFF2-40B4-BE49-F238E27FC236}">
                <a16:creationId xmlns:a16="http://schemas.microsoft.com/office/drawing/2014/main" id="{3E08742E-B681-2885-1282-16E7E112850A}"/>
              </a:ext>
            </a:extLst>
          </p:cNvPr>
          <p:cNvSpPr/>
          <p:nvPr/>
        </p:nvSpPr>
        <p:spPr>
          <a:xfrm>
            <a:off x="4885804" y="3886347"/>
            <a:ext cx="595618" cy="5536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8</a:t>
            </a:r>
          </a:p>
        </p:txBody>
      </p:sp>
      <p:sp>
        <p:nvSpPr>
          <p:cNvPr id="6" name="Elipse 5">
            <a:extLst>
              <a:ext uri="{FF2B5EF4-FFF2-40B4-BE49-F238E27FC236}">
                <a16:creationId xmlns:a16="http://schemas.microsoft.com/office/drawing/2014/main" id="{F7BA9883-DF0F-BFC7-7B01-BE7E5795A34F}"/>
              </a:ext>
            </a:extLst>
          </p:cNvPr>
          <p:cNvSpPr/>
          <p:nvPr/>
        </p:nvSpPr>
        <p:spPr>
          <a:xfrm>
            <a:off x="4876101" y="4721918"/>
            <a:ext cx="595618" cy="553673"/>
          </a:xfrm>
          <a:prstGeom prst="ellipse">
            <a:avLst/>
          </a:prstGeom>
          <a:solidFill>
            <a:srgbClr val="BC95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9</a:t>
            </a:r>
          </a:p>
        </p:txBody>
      </p:sp>
      <p:sp>
        <p:nvSpPr>
          <p:cNvPr id="7" name="Elipse 6">
            <a:extLst>
              <a:ext uri="{FF2B5EF4-FFF2-40B4-BE49-F238E27FC236}">
                <a16:creationId xmlns:a16="http://schemas.microsoft.com/office/drawing/2014/main" id="{08B08954-497F-04B7-A9B0-D356BD69CE63}"/>
              </a:ext>
            </a:extLst>
          </p:cNvPr>
          <p:cNvSpPr/>
          <p:nvPr/>
        </p:nvSpPr>
        <p:spPr>
          <a:xfrm>
            <a:off x="992696" y="2312030"/>
            <a:ext cx="595618" cy="553673"/>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1</a:t>
            </a:r>
          </a:p>
        </p:txBody>
      </p:sp>
      <p:sp>
        <p:nvSpPr>
          <p:cNvPr id="8" name="Elipse 7">
            <a:extLst>
              <a:ext uri="{FF2B5EF4-FFF2-40B4-BE49-F238E27FC236}">
                <a16:creationId xmlns:a16="http://schemas.microsoft.com/office/drawing/2014/main" id="{BDA1416B-93F0-3260-6594-7DAF2A7A7392}"/>
              </a:ext>
            </a:extLst>
          </p:cNvPr>
          <p:cNvSpPr/>
          <p:nvPr/>
        </p:nvSpPr>
        <p:spPr>
          <a:xfrm>
            <a:off x="984547" y="3135385"/>
            <a:ext cx="595618" cy="55367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2</a:t>
            </a:r>
          </a:p>
        </p:txBody>
      </p:sp>
      <p:sp>
        <p:nvSpPr>
          <p:cNvPr id="9" name="Elipse 8">
            <a:extLst>
              <a:ext uri="{FF2B5EF4-FFF2-40B4-BE49-F238E27FC236}">
                <a16:creationId xmlns:a16="http://schemas.microsoft.com/office/drawing/2014/main" id="{71302063-AA22-EC1A-2A89-BEC147E69160}"/>
              </a:ext>
            </a:extLst>
          </p:cNvPr>
          <p:cNvSpPr/>
          <p:nvPr/>
        </p:nvSpPr>
        <p:spPr>
          <a:xfrm>
            <a:off x="984547" y="3952779"/>
            <a:ext cx="595618" cy="55367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3</a:t>
            </a:r>
          </a:p>
        </p:txBody>
      </p:sp>
      <p:sp>
        <p:nvSpPr>
          <p:cNvPr id="11" name="Elipse 10">
            <a:extLst>
              <a:ext uri="{FF2B5EF4-FFF2-40B4-BE49-F238E27FC236}">
                <a16:creationId xmlns:a16="http://schemas.microsoft.com/office/drawing/2014/main" id="{697FF3F4-5433-DDFE-0FA3-B5A76382C9A8}"/>
              </a:ext>
            </a:extLst>
          </p:cNvPr>
          <p:cNvSpPr/>
          <p:nvPr/>
        </p:nvSpPr>
        <p:spPr>
          <a:xfrm>
            <a:off x="984547" y="4789029"/>
            <a:ext cx="595618" cy="55367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4</a:t>
            </a:r>
          </a:p>
        </p:txBody>
      </p:sp>
      <p:sp>
        <p:nvSpPr>
          <p:cNvPr id="12" name="Elipse 11">
            <a:extLst>
              <a:ext uri="{FF2B5EF4-FFF2-40B4-BE49-F238E27FC236}">
                <a16:creationId xmlns:a16="http://schemas.microsoft.com/office/drawing/2014/main" id="{F81AE870-90F1-A48D-FD5F-DAC124B62671}"/>
              </a:ext>
            </a:extLst>
          </p:cNvPr>
          <p:cNvSpPr/>
          <p:nvPr/>
        </p:nvSpPr>
        <p:spPr>
          <a:xfrm>
            <a:off x="984547" y="5609154"/>
            <a:ext cx="595618" cy="55367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5</a:t>
            </a:r>
          </a:p>
        </p:txBody>
      </p:sp>
      <p:sp>
        <p:nvSpPr>
          <p:cNvPr id="13" name="Elipse 12">
            <a:extLst>
              <a:ext uri="{FF2B5EF4-FFF2-40B4-BE49-F238E27FC236}">
                <a16:creationId xmlns:a16="http://schemas.microsoft.com/office/drawing/2014/main" id="{7682479B-D674-A8A1-1B27-87FE61DB352C}"/>
              </a:ext>
            </a:extLst>
          </p:cNvPr>
          <p:cNvSpPr/>
          <p:nvPr/>
        </p:nvSpPr>
        <p:spPr>
          <a:xfrm>
            <a:off x="4876101" y="2270085"/>
            <a:ext cx="595618" cy="5536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6</a:t>
            </a:r>
          </a:p>
        </p:txBody>
      </p:sp>
      <p:sp>
        <p:nvSpPr>
          <p:cNvPr id="14" name="Elipse 13">
            <a:extLst>
              <a:ext uri="{FF2B5EF4-FFF2-40B4-BE49-F238E27FC236}">
                <a16:creationId xmlns:a16="http://schemas.microsoft.com/office/drawing/2014/main" id="{F846105B-9FA2-838A-7611-D8589954358E}"/>
              </a:ext>
            </a:extLst>
          </p:cNvPr>
          <p:cNvSpPr/>
          <p:nvPr/>
        </p:nvSpPr>
        <p:spPr>
          <a:xfrm>
            <a:off x="4885804" y="3080203"/>
            <a:ext cx="595618" cy="55367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7</a:t>
            </a:r>
          </a:p>
        </p:txBody>
      </p:sp>
      <p:sp>
        <p:nvSpPr>
          <p:cNvPr id="15" name="Rectángulo 14">
            <a:extLst>
              <a:ext uri="{FF2B5EF4-FFF2-40B4-BE49-F238E27FC236}">
                <a16:creationId xmlns:a16="http://schemas.microsoft.com/office/drawing/2014/main" id="{99736E54-AA68-A0C8-4714-AC4A84A1C3B6}"/>
              </a:ext>
            </a:extLst>
          </p:cNvPr>
          <p:cNvSpPr/>
          <p:nvPr/>
        </p:nvSpPr>
        <p:spPr>
          <a:xfrm>
            <a:off x="5485743" y="2270085"/>
            <a:ext cx="5517159" cy="4339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solidFill>
                  <a:schemeClr val="tx1"/>
                </a:solidFill>
              </a:rPr>
              <a:t>Domicilio del Promovente </a:t>
            </a:r>
          </a:p>
          <a:p>
            <a:endParaRPr lang="es-MX" b="1" dirty="0">
              <a:solidFill>
                <a:schemeClr val="tx1"/>
              </a:solidFill>
            </a:endParaRPr>
          </a:p>
          <a:p>
            <a:endParaRPr lang="es-MX" b="1" dirty="0">
              <a:solidFill>
                <a:schemeClr val="tx1"/>
              </a:solidFill>
            </a:endParaRPr>
          </a:p>
          <a:p>
            <a:r>
              <a:rPr lang="es-MX" b="1" dirty="0">
                <a:solidFill>
                  <a:schemeClr val="tx1"/>
                </a:solidFill>
              </a:rPr>
              <a:t>Representante legal / Apoderado</a:t>
            </a:r>
          </a:p>
          <a:p>
            <a:endParaRPr lang="es-MX" b="1" dirty="0">
              <a:solidFill>
                <a:schemeClr val="tx1"/>
              </a:solidFill>
            </a:endParaRPr>
          </a:p>
          <a:p>
            <a:endParaRPr lang="es-MX" b="1" dirty="0">
              <a:solidFill>
                <a:schemeClr val="tx1"/>
              </a:solidFill>
            </a:endParaRPr>
          </a:p>
          <a:p>
            <a:r>
              <a:rPr lang="es-MX" b="1" dirty="0">
                <a:solidFill>
                  <a:schemeClr val="tx1"/>
                </a:solidFill>
              </a:rPr>
              <a:t>Datos personales del Representante Legal / Apoderado</a:t>
            </a:r>
          </a:p>
          <a:p>
            <a:endParaRPr lang="es-MX" b="1" dirty="0">
              <a:solidFill>
                <a:schemeClr val="tx1"/>
              </a:solidFill>
            </a:endParaRPr>
          </a:p>
          <a:p>
            <a:endParaRPr lang="es-MX" b="1" dirty="0">
              <a:solidFill>
                <a:schemeClr val="tx1"/>
              </a:solidFill>
            </a:endParaRPr>
          </a:p>
          <a:p>
            <a:r>
              <a:rPr lang="es-MX" b="1" dirty="0">
                <a:solidFill>
                  <a:schemeClr val="tx1"/>
                </a:solidFill>
              </a:rPr>
              <a:t>Domicilio del Representante Legal / Apoderado</a:t>
            </a:r>
          </a:p>
          <a:p>
            <a:endParaRPr lang="es-MX" b="1" dirty="0">
              <a:solidFill>
                <a:schemeClr val="tx1"/>
              </a:solidFill>
            </a:endParaRPr>
          </a:p>
          <a:p>
            <a:endParaRPr lang="es-MX" b="1" dirty="0">
              <a:solidFill>
                <a:schemeClr val="tx1"/>
              </a:solidFill>
            </a:endParaRPr>
          </a:p>
          <a:p>
            <a:endParaRPr lang="es-MX" b="1" dirty="0">
              <a:solidFill>
                <a:schemeClr val="tx1"/>
              </a:solidFill>
            </a:endParaRPr>
          </a:p>
          <a:p>
            <a:pPr algn="ctr"/>
            <a:r>
              <a:rPr lang="es-MX" b="1" dirty="0">
                <a:solidFill>
                  <a:schemeClr val="tx1"/>
                </a:solidFill>
              </a:rPr>
              <a:t> </a:t>
            </a:r>
          </a:p>
          <a:p>
            <a:pPr algn="ctr"/>
            <a:endParaRPr lang="es-MX" b="1" dirty="0">
              <a:solidFill>
                <a:schemeClr val="tx1"/>
              </a:solidFill>
            </a:endParaRPr>
          </a:p>
        </p:txBody>
      </p:sp>
      <p:sp>
        <p:nvSpPr>
          <p:cNvPr id="18" name="Rectángulo 17">
            <a:extLst>
              <a:ext uri="{FF2B5EF4-FFF2-40B4-BE49-F238E27FC236}">
                <a16:creationId xmlns:a16="http://schemas.microsoft.com/office/drawing/2014/main" id="{92217E0F-2E82-1701-FA36-2486651934C6}"/>
              </a:ext>
            </a:extLst>
          </p:cNvPr>
          <p:cNvSpPr/>
          <p:nvPr/>
        </p:nvSpPr>
        <p:spPr>
          <a:xfrm>
            <a:off x="1616413" y="2734523"/>
            <a:ext cx="3265070" cy="4339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solidFill>
                  <a:schemeClr val="tx1"/>
                </a:solidFill>
              </a:rPr>
              <a:t>Datos del Proyecto</a:t>
            </a:r>
          </a:p>
          <a:p>
            <a:endParaRPr lang="es-MX" b="1" dirty="0">
              <a:solidFill>
                <a:schemeClr val="tx1"/>
              </a:solidFill>
            </a:endParaRPr>
          </a:p>
          <a:p>
            <a:endParaRPr lang="es-MX" b="1" dirty="0">
              <a:solidFill>
                <a:schemeClr val="tx1"/>
              </a:solidFill>
            </a:endParaRPr>
          </a:p>
          <a:p>
            <a:r>
              <a:rPr lang="es-MX" b="1" dirty="0">
                <a:solidFill>
                  <a:schemeClr val="tx1"/>
                </a:solidFill>
              </a:rPr>
              <a:t>Datos de Facturación</a:t>
            </a:r>
          </a:p>
          <a:p>
            <a:endParaRPr lang="es-MX" b="1" dirty="0">
              <a:solidFill>
                <a:schemeClr val="tx1"/>
              </a:solidFill>
            </a:endParaRPr>
          </a:p>
          <a:p>
            <a:endParaRPr lang="es-MX" b="1" dirty="0">
              <a:solidFill>
                <a:schemeClr val="tx1"/>
              </a:solidFill>
            </a:endParaRPr>
          </a:p>
          <a:p>
            <a:r>
              <a:rPr lang="es-MX" b="1" dirty="0">
                <a:solidFill>
                  <a:schemeClr val="tx1"/>
                </a:solidFill>
              </a:rPr>
              <a:t>Registro de Cuenta Bancaria</a:t>
            </a:r>
          </a:p>
          <a:p>
            <a:endParaRPr lang="es-MX" b="1" dirty="0">
              <a:solidFill>
                <a:schemeClr val="tx1"/>
              </a:solidFill>
            </a:endParaRPr>
          </a:p>
          <a:p>
            <a:endParaRPr lang="es-MX" b="1" dirty="0">
              <a:solidFill>
                <a:schemeClr val="tx1"/>
              </a:solidFill>
            </a:endParaRPr>
          </a:p>
          <a:p>
            <a:r>
              <a:rPr lang="es-MX" b="1" dirty="0">
                <a:solidFill>
                  <a:schemeClr val="tx1"/>
                </a:solidFill>
              </a:rPr>
              <a:t>Datos Técnicos</a:t>
            </a:r>
          </a:p>
          <a:p>
            <a:endParaRPr lang="es-MX" b="1" dirty="0">
              <a:solidFill>
                <a:schemeClr val="tx1"/>
              </a:solidFill>
            </a:endParaRPr>
          </a:p>
          <a:p>
            <a:endParaRPr lang="es-MX" b="1" dirty="0">
              <a:solidFill>
                <a:schemeClr val="tx1"/>
              </a:solidFill>
            </a:endParaRPr>
          </a:p>
          <a:p>
            <a:r>
              <a:rPr lang="es-MX" b="1" dirty="0">
                <a:solidFill>
                  <a:schemeClr val="tx1"/>
                </a:solidFill>
              </a:rPr>
              <a:t>Datos del Promovente</a:t>
            </a:r>
          </a:p>
          <a:p>
            <a:endParaRPr lang="es-MX" b="1" dirty="0">
              <a:solidFill>
                <a:schemeClr val="tx1"/>
              </a:solidFill>
            </a:endParaRPr>
          </a:p>
          <a:p>
            <a:endParaRPr lang="es-MX" b="1" dirty="0">
              <a:solidFill>
                <a:schemeClr val="tx1"/>
              </a:solidFill>
            </a:endParaRPr>
          </a:p>
          <a:p>
            <a:endParaRPr lang="es-MX" b="1" dirty="0">
              <a:solidFill>
                <a:schemeClr val="tx1"/>
              </a:solidFill>
            </a:endParaRPr>
          </a:p>
          <a:p>
            <a:pPr algn="ctr"/>
            <a:r>
              <a:rPr lang="es-MX" b="1" dirty="0">
                <a:solidFill>
                  <a:schemeClr val="tx1"/>
                </a:solidFill>
              </a:rPr>
              <a:t> </a:t>
            </a:r>
          </a:p>
          <a:p>
            <a:pPr algn="ctr"/>
            <a:endParaRPr lang="es-MX" b="1" dirty="0">
              <a:solidFill>
                <a:schemeClr val="tx1"/>
              </a:solidFill>
            </a:endParaRPr>
          </a:p>
        </p:txBody>
      </p:sp>
    </p:spTree>
    <p:extLst>
      <p:ext uri="{BB962C8B-B14F-4D97-AF65-F5344CB8AC3E}">
        <p14:creationId xmlns:p14="http://schemas.microsoft.com/office/powerpoint/2010/main" val="33293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4807B7F-62AD-4BDD-9BE5-1396CD8474B8}"/>
              </a:ext>
            </a:extLst>
          </p:cNvPr>
          <p:cNvSpPr>
            <a:spLocks noGrp="1"/>
          </p:cNvSpPr>
          <p:nvPr>
            <p:ph type="sldNum" sz="quarter" idx="12"/>
          </p:nvPr>
        </p:nvSpPr>
        <p:spPr/>
        <p:txBody>
          <a:bodyPr/>
          <a:lstStyle/>
          <a:p>
            <a:fld id="{59408D7B-F5EF-3647-86EB-54E54CC26444}" type="slidenum">
              <a:rPr lang="es-ES_tradnl" smtClean="0"/>
              <a:pPr/>
              <a:t>8</a:t>
            </a:fld>
            <a:endParaRPr lang="es-ES_tradnl" dirty="0"/>
          </a:p>
        </p:txBody>
      </p:sp>
      <p:sp>
        <p:nvSpPr>
          <p:cNvPr id="2" name="Rectángulo 1">
            <a:extLst>
              <a:ext uri="{FF2B5EF4-FFF2-40B4-BE49-F238E27FC236}">
                <a16:creationId xmlns:a16="http://schemas.microsoft.com/office/drawing/2014/main" id="{A65E5075-F0D2-F26F-E579-F26A5F288A22}"/>
              </a:ext>
            </a:extLst>
          </p:cNvPr>
          <p:cNvSpPr/>
          <p:nvPr/>
        </p:nvSpPr>
        <p:spPr>
          <a:xfrm>
            <a:off x="1641580" y="406575"/>
            <a:ext cx="4140911" cy="474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400" b="1" dirty="0">
                <a:solidFill>
                  <a:schemeClr val="tx1"/>
                </a:solidFill>
                <a:latin typeface="Tahoma" panose="020B0604030504040204" pitchFamily="34" charset="0"/>
                <a:ea typeface="Tahoma" panose="020B0604030504040204" pitchFamily="34" charset="0"/>
                <a:cs typeface="Tahoma" panose="020B0604030504040204" pitchFamily="34" charset="0"/>
              </a:rPr>
              <a:t>Datos del Proyecto</a:t>
            </a:r>
          </a:p>
        </p:txBody>
      </p:sp>
      <p:sp>
        <p:nvSpPr>
          <p:cNvPr id="3" name="Elipse 2">
            <a:extLst>
              <a:ext uri="{FF2B5EF4-FFF2-40B4-BE49-F238E27FC236}">
                <a16:creationId xmlns:a16="http://schemas.microsoft.com/office/drawing/2014/main" id="{2F478FCE-A63E-2B6B-DE05-C21891673B44}"/>
              </a:ext>
            </a:extLst>
          </p:cNvPr>
          <p:cNvSpPr/>
          <p:nvPr/>
        </p:nvSpPr>
        <p:spPr>
          <a:xfrm>
            <a:off x="984307" y="386238"/>
            <a:ext cx="595618" cy="553673"/>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1</a:t>
            </a:r>
          </a:p>
        </p:txBody>
      </p:sp>
      <p:pic>
        <p:nvPicPr>
          <p:cNvPr id="5" name="Imagen 4">
            <a:extLst>
              <a:ext uri="{FF2B5EF4-FFF2-40B4-BE49-F238E27FC236}">
                <a16:creationId xmlns:a16="http://schemas.microsoft.com/office/drawing/2014/main" id="{95CB7C2C-8080-61AA-648F-B8B9E84EB0E8}"/>
              </a:ext>
            </a:extLst>
          </p:cNvPr>
          <p:cNvPicPr>
            <a:picLocks noChangeAspect="1"/>
          </p:cNvPicPr>
          <p:nvPr/>
        </p:nvPicPr>
        <p:blipFill>
          <a:blip r:embed="rId2"/>
          <a:stretch>
            <a:fillRect/>
          </a:stretch>
        </p:blipFill>
        <p:spPr>
          <a:xfrm>
            <a:off x="2571366" y="1118437"/>
            <a:ext cx="7661814" cy="2753955"/>
          </a:xfrm>
          <a:prstGeom prst="rect">
            <a:avLst/>
          </a:prstGeom>
          <a:ln w="28575">
            <a:solidFill>
              <a:srgbClr val="92D050"/>
            </a:solidFill>
          </a:ln>
          <a:effectLst>
            <a:glow rad="63500">
              <a:schemeClr val="accent5">
                <a:satMod val="175000"/>
                <a:alpha val="40000"/>
              </a:schemeClr>
            </a:glow>
          </a:effectLst>
        </p:spPr>
      </p:pic>
      <p:sp>
        <p:nvSpPr>
          <p:cNvPr id="7" name="CuadroTexto 6">
            <a:extLst>
              <a:ext uri="{FF2B5EF4-FFF2-40B4-BE49-F238E27FC236}">
                <a16:creationId xmlns:a16="http://schemas.microsoft.com/office/drawing/2014/main" id="{CEE4D37B-804B-8739-F2E3-7DAF2853A716}"/>
              </a:ext>
            </a:extLst>
          </p:cNvPr>
          <p:cNvSpPr txBox="1"/>
          <p:nvPr/>
        </p:nvSpPr>
        <p:spPr>
          <a:xfrm>
            <a:off x="984307" y="4109641"/>
            <a:ext cx="10521893" cy="2123658"/>
          </a:xfrm>
          <a:prstGeom prst="rect">
            <a:avLst/>
          </a:prstGeom>
          <a:noFill/>
        </p:spPr>
        <p:txBody>
          <a:bodyPr wrap="square" rtlCol="0">
            <a:spAutoFit/>
          </a:bodyPr>
          <a:lstStyle/>
          <a:p>
            <a:pPr algn="just"/>
            <a:r>
              <a:rPr lang="es-MX" sz="2200" dirty="0"/>
              <a:t>Con base en la información ingresada, el SIASIC pedirá la información necesaria dependiendo de la modalidad, clasificación y características del proyecto.</a:t>
            </a:r>
          </a:p>
          <a:p>
            <a:pPr marL="342900" indent="-342900" algn="just">
              <a:buFont typeface="Arial" panose="020B0604020202020204" pitchFamily="34" charset="0"/>
              <a:buChar char="•"/>
            </a:pPr>
            <a:endParaRPr lang="es-MX" sz="2200" dirty="0"/>
          </a:p>
          <a:p>
            <a:pPr algn="just"/>
            <a:r>
              <a:rPr lang="es-MX" sz="2200" dirty="0"/>
              <a:t>Para Incrementos de Carga o de Capacidad de Generación se deberá indicar la Carga Contratada / Capacidad Instalada  </a:t>
            </a:r>
            <a:r>
              <a:rPr lang="es-MX" sz="2200" b="1" dirty="0"/>
              <a:t>Inicial</a:t>
            </a:r>
            <a:r>
              <a:rPr lang="es-MX" sz="2200" dirty="0"/>
              <a:t> y el </a:t>
            </a:r>
            <a:r>
              <a:rPr lang="es-MX" sz="2200" b="1" dirty="0"/>
              <a:t>Incremento</a:t>
            </a:r>
            <a:r>
              <a:rPr lang="es-MX" sz="2200" dirty="0"/>
              <a:t> no el Total, ya que El SIASIC V2 automáticamente calcula la sumatoria.</a:t>
            </a:r>
          </a:p>
        </p:txBody>
      </p:sp>
    </p:spTree>
    <p:extLst>
      <p:ext uri="{BB962C8B-B14F-4D97-AF65-F5344CB8AC3E}">
        <p14:creationId xmlns:p14="http://schemas.microsoft.com/office/powerpoint/2010/main" val="2265009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CFD8B53-7922-4895-056C-57FD83D43BD4}"/>
              </a:ext>
            </a:extLst>
          </p:cNvPr>
          <p:cNvSpPr>
            <a:spLocks noGrp="1"/>
          </p:cNvSpPr>
          <p:nvPr>
            <p:ph type="sldNum" sz="quarter" idx="12"/>
          </p:nvPr>
        </p:nvSpPr>
        <p:spPr/>
        <p:txBody>
          <a:bodyPr/>
          <a:lstStyle/>
          <a:p>
            <a:fld id="{59408D7B-F5EF-3647-86EB-54E54CC26444}" type="slidenum">
              <a:rPr lang="es-ES_tradnl" smtClean="0"/>
              <a:pPr/>
              <a:t>9</a:t>
            </a:fld>
            <a:endParaRPr lang="es-ES_tradnl" dirty="0"/>
          </a:p>
        </p:txBody>
      </p:sp>
      <p:sp>
        <p:nvSpPr>
          <p:cNvPr id="7" name="Título 1">
            <a:extLst>
              <a:ext uri="{FF2B5EF4-FFF2-40B4-BE49-F238E27FC236}">
                <a16:creationId xmlns:a16="http://schemas.microsoft.com/office/drawing/2014/main" id="{55159E32-F013-44E0-031F-CBBA83B768CF}"/>
              </a:ext>
            </a:extLst>
          </p:cNvPr>
          <p:cNvSpPr>
            <a:spLocks noGrp="1"/>
          </p:cNvSpPr>
          <p:nvPr>
            <p:ph type="title"/>
          </p:nvPr>
        </p:nvSpPr>
        <p:spPr>
          <a:xfrm>
            <a:off x="1833245" y="312513"/>
            <a:ext cx="5973419" cy="1016586"/>
          </a:xfrm>
        </p:spPr>
        <p:txBody>
          <a:bodyPr>
            <a:normAutofit/>
          </a:bodyPr>
          <a:lstStyle/>
          <a:p>
            <a:r>
              <a:rPr lang="es-MX" sz="2400" dirty="0">
                <a:solidFill>
                  <a:schemeClr val="tx1"/>
                </a:solidFill>
              </a:rPr>
              <a:t>Datos de Facturación</a:t>
            </a:r>
            <a:br>
              <a:rPr lang="es-MX" sz="2400" dirty="0">
                <a:solidFill>
                  <a:schemeClr val="tx1"/>
                </a:solidFill>
              </a:rPr>
            </a:br>
            <a:endParaRPr lang="es-MX" sz="2400" dirty="0"/>
          </a:p>
        </p:txBody>
      </p:sp>
      <p:sp>
        <p:nvSpPr>
          <p:cNvPr id="8" name="Elipse 7">
            <a:extLst>
              <a:ext uri="{FF2B5EF4-FFF2-40B4-BE49-F238E27FC236}">
                <a16:creationId xmlns:a16="http://schemas.microsoft.com/office/drawing/2014/main" id="{54A5D23B-725F-DF5D-A6FC-CAFFB7C4D642}"/>
              </a:ext>
            </a:extLst>
          </p:cNvPr>
          <p:cNvSpPr/>
          <p:nvPr/>
        </p:nvSpPr>
        <p:spPr>
          <a:xfrm>
            <a:off x="1078444" y="405277"/>
            <a:ext cx="595618" cy="55367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2</a:t>
            </a:r>
          </a:p>
        </p:txBody>
      </p:sp>
      <p:pic>
        <p:nvPicPr>
          <p:cNvPr id="9" name="Imagen 8">
            <a:extLst>
              <a:ext uri="{FF2B5EF4-FFF2-40B4-BE49-F238E27FC236}">
                <a16:creationId xmlns:a16="http://schemas.microsoft.com/office/drawing/2014/main" id="{39CDF7F7-C8AB-B365-D907-D99FC9BE6641}"/>
              </a:ext>
            </a:extLst>
          </p:cNvPr>
          <p:cNvPicPr>
            <a:picLocks noChangeAspect="1"/>
          </p:cNvPicPr>
          <p:nvPr/>
        </p:nvPicPr>
        <p:blipFill>
          <a:blip r:embed="rId2"/>
          <a:stretch>
            <a:fillRect/>
          </a:stretch>
        </p:blipFill>
        <p:spPr>
          <a:xfrm>
            <a:off x="1540365" y="1050384"/>
            <a:ext cx="9575310" cy="3924605"/>
          </a:xfrm>
          <a:prstGeom prst="rect">
            <a:avLst/>
          </a:prstGeom>
          <a:ln w="28575">
            <a:solidFill>
              <a:schemeClr val="accent4"/>
            </a:solidFill>
          </a:ln>
          <a:effectLst>
            <a:glow rad="63500">
              <a:schemeClr val="accent4">
                <a:satMod val="175000"/>
                <a:alpha val="40000"/>
              </a:schemeClr>
            </a:glow>
          </a:effectLst>
        </p:spPr>
      </p:pic>
      <p:sp>
        <p:nvSpPr>
          <p:cNvPr id="10" name="Marcador de contenido 2">
            <a:extLst>
              <a:ext uri="{FF2B5EF4-FFF2-40B4-BE49-F238E27FC236}">
                <a16:creationId xmlns:a16="http://schemas.microsoft.com/office/drawing/2014/main" id="{89E7235E-BFA5-DE62-F8BA-A09EE7564641}"/>
              </a:ext>
            </a:extLst>
          </p:cNvPr>
          <p:cNvSpPr>
            <a:spLocks noGrp="1"/>
          </p:cNvSpPr>
          <p:nvPr>
            <p:ph idx="1"/>
          </p:nvPr>
        </p:nvSpPr>
        <p:spPr>
          <a:xfrm>
            <a:off x="1070220" y="5276855"/>
            <a:ext cx="10515600" cy="872010"/>
          </a:xfrm>
        </p:spPr>
        <p:txBody>
          <a:bodyPr>
            <a:normAutofit/>
          </a:bodyPr>
          <a:lstStyle/>
          <a:p>
            <a:pPr marL="0" indent="0" algn="just">
              <a:buNone/>
            </a:pPr>
            <a:r>
              <a:rPr lang="es-MX" sz="2000" dirty="0"/>
              <a:t>La Razón Social registrada en este punto es a quien se emitirán las facturas de pago y en caso de reembolso se estaría realizando a esta Razón Social.</a:t>
            </a:r>
          </a:p>
        </p:txBody>
      </p:sp>
    </p:spTree>
    <p:extLst>
      <p:ext uri="{BB962C8B-B14F-4D97-AF65-F5344CB8AC3E}">
        <p14:creationId xmlns:p14="http://schemas.microsoft.com/office/powerpoint/2010/main" val="596386057"/>
      </p:ext>
    </p:extLst>
  </p:cSld>
  <p:clrMapOvr>
    <a:masterClrMapping/>
  </p:clrMapOvr>
</p:sld>
</file>

<file path=ppt/theme/theme1.xml><?xml version="1.0" encoding="utf-8"?>
<a:theme xmlns:a="http://schemas.openxmlformats.org/drawingml/2006/main" name="Tema de Office">
  <a:themeElements>
    <a:clrScheme name="Personalizados 4">
      <a:dk1>
        <a:srgbClr val="000000"/>
      </a:dk1>
      <a:lt1>
        <a:srgbClr val="FFFFFF"/>
      </a:lt1>
      <a:dk2>
        <a:srgbClr val="44546A"/>
      </a:dk2>
      <a:lt2>
        <a:srgbClr val="E7E6E6"/>
      </a:lt2>
      <a:accent1>
        <a:srgbClr val="6F7270"/>
      </a:accent1>
      <a:accent2>
        <a:srgbClr val="E77F05"/>
      </a:accent2>
      <a:accent3>
        <a:srgbClr val="BC955B"/>
      </a:accent3>
      <a:accent4>
        <a:srgbClr val="9E2241"/>
      </a:accent4>
      <a:accent5>
        <a:srgbClr val="3B8896"/>
      </a:accent5>
      <a:accent6>
        <a:srgbClr val="64C2C6"/>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16B9E9267262BB48A7840E7087266A1E" ma:contentTypeVersion="2" ma:contentTypeDescription="Crear nuevo documento." ma:contentTypeScope="" ma:versionID="566623649ee7cc5d4476b49c8a099185">
  <xsd:schema xmlns:xsd="http://www.w3.org/2001/XMLSchema" xmlns:xs="http://www.w3.org/2001/XMLSchema" xmlns:p="http://schemas.microsoft.com/office/2006/metadata/properties" xmlns:ns1="http://schemas.microsoft.com/sharepoint/v3" xmlns:ns2="c93925c0-03a2-4be8-ac60-b2aa14764902" targetNamespace="http://schemas.microsoft.com/office/2006/metadata/properties" ma:root="true" ma:fieldsID="fdabd161a20f6d62b17805bdb373dca4" ns1:_="" ns2:_="">
    <xsd:import namespace="http://schemas.microsoft.com/sharepoint/v3"/>
    <xsd:import namespace="c93925c0-03a2-4be8-ac60-b2aa1476490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3925c0-03a2-4be8-ac60-b2aa14764902" elementFormDefault="qualified">
    <xsd:import namespace="http://schemas.microsoft.com/office/2006/documentManagement/types"/>
    <xsd:import namespace="http://schemas.microsoft.com/office/infopath/2007/PartnerControls"/>
    <xsd:element name="SharedWithUsers" ma:index="10"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4C5EBE-FBD4-4A56-8C4C-305A4EC8D9B1}">
  <ds:schemaRefs>
    <ds:schemaRef ds:uri="http://schemas.microsoft.com/office/2006/documentManagement/types"/>
    <ds:schemaRef ds:uri="http://www.w3.org/XML/1998/namespace"/>
    <ds:schemaRef ds:uri="http://purl.org/dc/dcmitype/"/>
    <ds:schemaRef ds:uri="http://schemas.microsoft.com/sharepoint/v3"/>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c93925c0-03a2-4be8-ac60-b2aa14764902"/>
    <ds:schemaRef ds:uri="http://purl.org/dc/terms/"/>
  </ds:schemaRefs>
</ds:datastoreItem>
</file>

<file path=customXml/itemProps2.xml><?xml version="1.0" encoding="utf-8"?>
<ds:datastoreItem xmlns:ds="http://schemas.openxmlformats.org/officeDocument/2006/customXml" ds:itemID="{E6A2C6C6-489A-44AA-98DB-26DD6CFE9F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93925c0-03a2-4be8-ac60-b2aa147649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485035-AF25-4580-B56C-C328F8A2DF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11586</TotalTime>
  <Words>1373</Words>
  <Application>Microsoft Office PowerPoint</Application>
  <PresentationFormat>Panorámica</PresentationFormat>
  <Paragraphs>254</Paragraphs>
  <Slides>26</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Arial</vt:lpstr>
      <vt:lpstr>Arial Black</vt:lpstr>
      <vt:lpstr>Calibri</vt:lpstr>
      <vt:lpstr>Montserrat</vt:lpstr>
      <vt:lpstr>Montserrat Medium</vt:lpstr>
      <vt:lpstr>Tahoma</vt:lpstr>
      <vt:lpstr>Wingdings</vt:lpstr>
      <vt:lpstr>Tema de Office</vt:lpstr>
      <vt:lpstr>Presentación de PowerPoint</vt:lpstr>
      <vt:lpstr>SIASIC V2 Puntos Clave para el envío de solicitudes</vt:lpstr>
      <vt:lpstr>Presentación de PowerPoint</vt:lpstr>
      <vt:lpstr>Presentación de PowerPoint</vt:lpstr>
      <vt:lpstr>Presentación de PowerPoint</vt:lpstr>
      <vt:lpstr>Funciones que se realizan con el Rol de Gestor y de Representante Legal </vt:lpstr>
      <vt:lpstr>Registro de un Proyecto</vt:lpstr>
      <vt:lpstr>Presentación de PowerPoint</vt:lpstr>
      <vt:lpstr>Datos de Facturación </vt:lpstr>
      <vt:lpstr>Presentación de PowerPoint</vt:lpstr>
      <vt:lpstr>Presentación de PowerPoint</vt:lpstr>
      <vt:lpstr>Presentación de PowerPoint</vt:lpstr>
      <vt:lpstr>Datos del Promovente</vt:lpstr>
      <vt:lpstr>Presentación de PowerPoint</vt:lpstr>
      <vt:lpstr>Representante Legal/Apoderado</vt:lpstr>
      <vt:lpstr>Representante Legal/Apoderado</vt:lpstr>
      <vt:lpstr>Datos personales del Representante Legal / Apoderado</vt:lpstr>
      <vt:lpstr>Domicilio del Representante Legal / Apoderado</vt:lpstr>
      <vt:lpstr>Presentación de PowerPoint</vt:lpstr>
      <vt:lpstr>Presentación de PowerPoint</vt:lpstr>
      <vt:lpstr>Presentación de PowerPoint</vt:lpstr>
      <vt:lpstr>Presentación de PowerPoint</vt:lpstr>
      <vt:lpstr>Presentación de PowerPoint</vt:lpstr>
      <vt:lpstr>Tiempos a considerar en la Atención de las Solicitudes</vt:lpstr>
      <vt:lpstr>Descarga de Estudio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Cesar Daniel Mendoza Cano</dc:creator>
  <cp:lastModifiedBy>Eduardo Mancilla</cp:lastModifiedBy>
  <cp:revision>173</cp:revision>
  <cp:lastPrinted>2020-12-08T17:39:58Z</cp:lastPrinted>
  <dcterms:created xsi:type="dcterms:W3CDTF">2018-07-18T22:27:15Z</dcterms:created>
  <dcterms:modified xsi:type="dcterms:W3CDTF">2022-10-25T16:05:40Z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0x01010016B9E9267262BB48A7840E7087266A1E</vt:lpwstr>
  </property>
</Properties>
</file>